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sldIdLst>
    <p:sldId id="524" r:id="rId2"/>
    <p:sldId id="547" r:id="rId3"/>
    <p:sldId id="383" r:id="rId4"/>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546" r:id="rId53"/>
    <p:sldId id="543" r:id="rId54"/>
    <p:sldId id="526" r:id="rId55"/>
    <p:sldId id="533" r:id="rId56"/>
    <p:sldId id="534" r:id="rId57"/>
    <p:sldId id="535" r:id="rId58"/>
    <p:sldId id="536" r:id="rId59"/>
    <p:sldId id="537" r:id="rId60"/>
    <p:sldId id="544" r:id="rId61"/>
    <p:sldId id="539" r:id="rId62"/>
    <p:sldId id="527" r:id="rId63"/>
    <p:sldId id="540" r:id="rId64"/>
    <p:sldId id="541" r:id="rId65"/>
    <p:sldId id="528" r:id="rId66"/>
    <p:sldId id="542" r:id="rId67"/>
    <p:sldId id="545" r:id="rId68"/>
    <p:sldId id="529" r:id="rId69"/>
    <p:sldId id="530" r:id="rId70"/>
    <p:sldId id="525" r:id="rId71"/>
    <p:sldId id="532" r:id="rId72"/>
    <p:sldId id="538" r:id="rId73"/>
    <p:sldId id="548" r:id="rId74"/>
    <p:sldId id="550" r:id="rId75"/>
    <p:sldId id="549" r:id="rId76"/>
    <p:sldId id="551" r:id="rId77"/>
    <p:sldId id="552" r:id="rId78"/>
    <p:sldId id="553" r:id="rId7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9" autoAdjust="0"/>
    <p:restoredTop sz="85213" autoAdjust="0"/>
  </p:normalViewPr>
  <p:slideViewPr>
    <p:cSldViewPr snapToGrid="0">
      <p:cViewPr varScale="1">
        <p:scale>
          <a:sx n="150" d="100"/>
          <a:sy n="150" d="100"/>
        </p:scale>
        <p:origin x="2164" y="88"/>
      </p:cViewPr>
      <p:guideLst/>
    </p:cSldViewPr>
  </p:slideViewPr>
  <p:notesTextViewPr>
    <p:cViewPr>
      <p:scale>
        <a:sx n="125" d="100"/>
        <a:sy n="125" d="100"/>
      </p:scale>
      <p:origin x="0" y="0"/>
    </p:cViewPr>
  </p:notesTextViewPr>
  <p:sorterViewPr>
    <p:cViewPr varScale="1">
      <p:scale>
        <a:sx n="100" d="100"/>
        <a:sy n="100" d="100"/>
      </p:scale>
      <p:origin x="0" y="-137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Wong" userId="ffaff864a26d44c2" providerId="LiveId" clId="{175BE135-C8E9-440E-9BBF-1195599B75E9}"/>
    <pc:docChg chg="custSel addSld modSld sldOrd">
      <pc:chgData name="Jones Wong" userId="ffaff864a26d44c2" providerId="LiveId" clId="{175BE135-C8E9-440E-9BBF-1195599B75E9}" dt="2024-02-28T03:59:02.357" v="298" actId="20577"/>
      <pc:docMkLst>
        <pc:docMk/>
      </pc:docMkLst>
      <pc:sldChg chg="addSp modSp mod">
        <pc:chgData name="Jones Wong" userId="ffaff864a26d44c2" providerId="LiveId" clId="{175BE135-C8E9-440E-9BBF-1195599B75E9}" dt="2024-02-28T03:15:30.984" v="143" actId="14100"/>
        <pc:sldMkLst>
          <pc:docMk/>
          <pc:sldMk cId="1993450043" sldId="408"/>
        </pc:sldMkLst>
        <pc:spChg chg="add mod">
          <ac:chgData name="Jones Wong" userId="ffaff864a26d44c2" providerId="LiveId" clId="{175BE135-C8E9-440E-9BBF-1195599B75E9}" dt="2024-02-28T03:15:30.984" v="143" actId="14100"/>
          <ac:spMkLst>
            <pc:docMk/>
            <pc:sldMk cId="1993450043" sldId="408"/>
            <ac:spMk id="3" creationId="{79F04FDC-8CFF-4B1E-B22A-68E1840CE5D1}"/>
          </ac:spMkLst>
        </pc:spChg>
      </pc:sldChg>
      <pc:sldChg chg="addSp modSp mod">
        <pc:chgData name="Jones Wong" userId="ffaff864a26d44c2" providerId="LiveId" clId="{175BE135-C8E9-440E-9BBF-1195599B75E9}" dt="2024-02-28T03:28:11.410" v="241" actId="1076"/>
        <pc:sldMkLst>
          <pc:docMk/>
          <pc:sldMk cId="1283170694" sldId="410"/>
        </pc:sldMkLst>
        <pc:spChg chg="add mod">
          <ac:chgData name="Jones Wong" userId="ffaff864a26d44c2" providerId="LiveId" clId="{175BE135-C8E9-440E-9BBF-1195599B75E9}" dt="2024-02-28T03:28:11.410" v="241" actId="1076"/>
          <ac:spMkLst>
            <pc:docMk/>
            <pc:sldMk cId="1283170694" sldId="410"/>
            <ac:spMk id="3" creationId="{8C6E82B8-0330-47D7-B3B6-EB01BE130173}"/>
          </ac:spMkLst>
        </pc:spChg>
      </pc:sldChg>
      <pc:sldChg chg="addSp modSp mod">
        <pc:chgData name="Jones Wong" userId="ffaff864a26d44c2" providerId="LiveId" clId="{175BE135-C8E9-440E-9BBF-1195599B75E9}" dt="2024-02-28T03:33:33.061" v="255" actId="1076"/>
        <pc:sldMkLst>
          <pc:docMk/>
          <pc:sldMk cId="2906783970" sldId="412"/>
        </pc:sldMkLst>
        <pc:spChg chg="add mod">
          <ac:chgData name="Jones Wong" userId="ffaff864a26d44c2" providerId="LiveId" clId="{175BE135-C8E9-440E-9BBF-1195599B75E9}" dt="2024-02-28T03:33:33.061" v="255" actId="1076"/>
          <ac:spMkLst>
            <pc:docMk/>
            <pc:sldMk cId="2906783970" sldId="412"/>
            <ac:spMk id="3" creationId="{B7EA4E63-BE81-4650-900D-1D766D43A626}"/>
          </ac:spMkLst>
        </pc:spChg>
      </pc:sldChg>
      <pc:sldChg chg="modSp mod">
        <pc:chgData name="Jones Wong" userId="ffaff864a26d44c2" providerId="LiveId" clId="{175BE135-C8E9-440E-9BBF-1195599B75E9}" dt="2024-02-28T03:59:02.357" v="298" actId="20577"/>
        <pc:sldMkLst>
          <pc:docMk/>
          <pc:sldMk cId="3702302825" sldId="420"/>
        </pc:sldMkLst>
        <pc:spChg chg="mod">
          <ac:chgData name="Jones Wong" userId="ffaff864a26d44c2" providerId="LiveId" clId="{175BE135-C8E9-440E-9BBF-1195599B75E9}" dt="2024-02-28T03:59:02.357" v="298" actId="20577"/>
          <ac:spMkLst>
            <pc:docMk/>
            <pc:sldMk cId="3702302825" sldId="420"/>
            <ac:spMk id="59395" creationId="{00000000-0000-0000-0000-000000000000}"/>
          </ac:spMkLst>
        </pc:spChg>
      </pc:sldChg>
      <pc:sldChg chg="modSp mod">
        <pc:chgData name="Jones Wong" userId="ffaff864a26d44c2" providerId="LiveId" clId="{175BE135-C8E9-440E-9BBF-1195599B75E9}" dt="2024-02-25T14:08:23.422" v="8" actId="20577"/>
        <pc:sldMkLst>
          <pc:docMk/>
          <pc:sldMk cId="1405282381" sldId="524"/>
        </pc:sldMkLst>
        <pc:spChg chg="mod">
          <ac:chgData name="Jones Wong" userId="ffaff864a26d44c2" providerId="LiveId" clId="{175BE135-C8E9-440E-9BBF-1195599B75E9}" dt="2024-02-25T14:08:23.422" v="8" actId="20577"/>
          <ac:spMkLst>
            <pc:docMk/>
            <pc:sldMk cId="1405282381" sldId="524"/>
            <ac:spMk id="2054" creationId="{00000000-0000-0000-0000-000000000000}"/>
          </ac:spMkLst>
        </pc:spChg>
      </pc:sldChg>
      <pc:sldChg chg="addSp modSp new mod">
        <pc:chgData name="Jones Wong" userId="ffaff864a26d44c2" providerId="LiveId" clId="{175BE135-C8E9-440E-9BBF-1195599B75E9}" dt="2024-02-28T03:11:00.067" v="48" actId="20577"/>
        <pc:sldMkLst>
          <pc:docMk/>
          <pc:sldMk cId="182157376" sldId="548"/>
        </pc:sldMkLst>
        <pc:spChg chg="add mod">
          <ac:chgData name="Jones Wong" userId="ffaff864a26d44c2" providerId="LiveId" clId="{175BE135-C8E9-440E-9BBF-1195599B75E9}" dt="2024-02-28T03:11:00.067" v="48" actId="20577"/>
          <ac:spMkLst>
            <pc:docMk/>
            <pc:sldMk cId="182157376" sldId="548"/>
            <ac:spMk id="3" creationId="{E3E5F3B0-2272-4A66-9B6C-129036B5424B}"/>
          </ac:spMkLst>
        </pc:spChg>
      </pc:sldChg>
      <pc:sldChg chg="addSp delSp modSp add mod ord">
        <pc:chgData name="Jones Wong" userId="ffaff864a26d44c2" providerId="LiveId" clId="{175BE135-C8E9-440E-9BBF-1195599B75E9}" dt="2024-02-28T03:47:40.845" v="293" actId="20577"/>
        <pc:sldMkLst>
          <pc:docMk/>
          <pc:sldMk cId="1302809773" sldId="549"/>
        </pc:sldMkLst>
        <pc:spChg chg="mod">
          <ac:chgData name="Jones Wong" userId="ffaff864a26d44c2" providerId="LiveId" clId="{175BE135-C8E9-440E-9BBF-1195599B75E9}" dt="2024-02-28T03:13:50.808" v="82" actId="255"/>
          <ac:spMkLst>
            <pc:docMk/>
            <pc:sldMk cId="1302809773" sldId="549"/>
            <ac:spMk id="3" creationId="{E3E5F3B0-2272-4A66-9B6C-129036B5424B}"/>
          </ac:spMkLst>
        </pc:spChg>
        <pc:spChg chg="add mod">
          <ac:chgData name="Jones Wong" userId="ffaff864a26d44c2" providerId="LiveId" clId="{175BE135-C8E9-440E-9BBF-1195599B75E9}" dt="2024-02-28T03:16:40.615" v="149" actId="20577"/>
          <ac:spMkLst>
            <pc:docMk/>
            <pc:sldMk cId="1302809773" sldId="549"/>
            <ac:spMk id="10" creationId="{2517C349-6F42-4FA6-A816-57BB39ECF86B}"/>
          </ac:spMkLst>
        </pc:spChg>
        <pc:spChg chg="add mod">
          <ac:chgData name="Jones Wong" userId="ffaff864a26d44c2" providerId="LiveId" clId="{175BE135-C8E9-440E-9BBF-1195599B75E9}" dt="2024-02-28T03:47:40.845" v="293" actId="20577"/>
          <ac:spMkLst>
            <pc:docMk/>
            <pc:sldMk cId="1302809773" sldId="549"/>
            <ac:spMk id="11" creationId="{2E26560C-A9A1-49E6-B389-9DDD0D453067}"/>
          </ac:spMkLst>
        </pc:spChg>
        <pc:picChg chg="add del mod">
          <ac:chgData name="Jones Wong" userId="ffaff864a26d44c2" providerId="LiveId" clId="{175BE135-C8E9-440E-9BBF-1195599B75E9}" dt="2024-02-28T03:12:13.998" v="51" actId="478"/>
          <ac:picMkLst>
            <pc:docMk/>
            <pc:sldMk cId="1302809773" sldId="549"/>
            <ac:picMk id="5" creationId="{2BF83E98-D3EB-4A23-A22E-F01F55183226}"/>
          </ac:picMkLst>
        </pc:picChg>
        <pc:picChg chg="add del mod">
          <ac:chgData name="Jones Wong" userId="ffaff864a26d44c2" providerId="LiveId" clId="{175BE135-C8E9-440E-9BBF-1195599B75E9}" dt="2024-02-28T03:13:04.389" v="64" actId="478"/>
          <ac:picMkLst>
            <pc:docMk/>
            <pc:sldMk cId="1302809773" sldId="549"/>
            <ac:picMk id="7" creationId="{A571C889-3CDF-4576-B7EE-DA6A7E5BACC8}"/>
          </ac:picMkLst>
        </pc:picChg>
        <pc:picChg chg="add mod">
          <ac:chgData name="Jones Wong" userId="ffaff864a26d44c2" providerId="LiveId" clId="{175BE135-C8E9-440E-9BBF-1195599B75E9}" dt="2024-02-28T03:16:05.598" v="144" actId="1076"/>
          <ac:picMkLst>
            <pc:docMk/>
            <pc:sldMk cId="1302809773" sldId="549"/>
            <ac:picMk id="9" creationId="{386C84BC-95D3-47FD-AA49-716E690FF048}"/>
          </ac:picMkLst>
        </pc:picChg>
      </pc:sldChg>
      <pc:sldChg chg="delSp modSp add mod modNotesTx">
        <pc:chgData name="Jones Wong" userId="ffaff864a26d44c2" providerId="LiveId" clId="{175BE135-C8E9-440E-9BBF-1195599B75E9}" dt="2024-02-28T03:14:03.098" v="93" actId="14100"/>
        <pc:sldMkLst>
          <pc:docMk/>
          <pc:sldMk cId="4209942403" sldId="550"/>
        </pc:sldMkLst>
        <pc:spChg chg="mod">
          <ac:chgData name="Jones Wong" userId="ffaff864a26d44c2" providerId="LiveId" clId="{175BE135-C8E9-440E-9BBF-1195599B75E9}" dt="2024-02-28T03:14:03.098" v="93" actId="14100"/>
          <ac:spMkLst>
            <pc:docMk/>
            <pc:sldMk cId="4209942403" sldId="550"/>
            <ac:spMk id="3" creationId="{E3E5F3B0-2272-4A66-9B6C-129036B5424B}"/>
          </ac:spMkLst>
        </pc:spChg>
        <pc:picChg chg="mod">
          <ac:chgData name="Jones Wong" userId="ffaff864a26d44c2" providerId="LiveId" clId="{175BE135-C8E9-440E-9BBF-1195599B75E9}" dt="2024-02-28T03:13:09.636" v="67" actId="1076"/>
          <ac:picMkLst>
            <pc:docMk/>
            <pc:sldMk cId="4209942403" sldId="550"/>
            <ac:picMk id="7" creationId="{A571C889-3CDF-4576-B7EE-DA6A7E5BACC8}"/>
          </ac:picMkLst>
        </pc:picChg>
        <pc:picChg chg="del">
          <ac:chgData name="Jones Wong" userId="ffaff864a26d44c2" providerId="LiveId" clId="{175BE135-C8E9-440E-9BBF-1195599B75E9}" dt="2024-02-28T03:13:00.353" v="63" actId="478"/>
          <ac:picMkLst>
            <pc:docMk/>
            <pc:sldMk cId="4209942403" sldId="550"/>
            <ac:picMk id="9" creationId="{386C84BC-95D3-47FD-AA49-716E690FF048}"/>
          </ac:picMkLst>
        </pc:picChg>
      </pc:sldChg>
      <pc:sldChg chg="addSp delSp modSp add mod">
        <pc:chgData name="Jones Wong" userId="ffaff864a26d44c2" providerId="LiveId" clId="{175BE135-C8E9-440E-9BBF-1195599B75E9}" dt="2024-02-28T03:23:07.133" v="218" actId="1076"/>
        <pc:sldMkLst>
          <pc:docMk/>
          <pc:sldMk cId="584528034" sldId="551"/>
        </pc:sldMkLst>
        <pc:spChg chg="mod">
          <ac:chgData name="Jones Wong" userId="ffaff864a26d44c2" providerId="LiveId" clId="{175BE135-C8E9-440E-9BBF-1195599B75E9}" dt="2024-02-28T03:22:03.798" v="215" actId="14100"/>
          <ac:spMkLst>
            <pc:docMk/>
            <pc:sldMk cId="584528034" sldId="551"/>
            <ac:spMk id="3" creationId="{E3E5F3B0-2272-4A66-9B6C-129036B5424B}"/>
          </ac:spMkLst>
        </pc:spChg>
        <pc:spChg chg="add mod">
          <ac:chgData name="Jones Wong" userId="ffaff864a26d44c2" providerId="LiveId" clId="{175BE135-C8E9-440E-9BBF-1195599B75E9}" dt="2024-02-28T03:21:36.277" v="211" actId="20577"/>
          <ac:spMkLst>
            <pc:docMk/>
            <pc:sldMk cId="584528034" sldId="551"/>
            <ac:spMk id="4" creationId="{2A6F2014-554F-40D3-8809-19CAEA2D438D}"/>
          </ac:spMkLst>
        </pc:spChg>
        <pc:spChg chg="del">
          <ac:chgData name="Jones Wong" userId="ffaff864a26d44c2" providerId="LiveId" clId="{175BE135-C8E9-440E-9BBF-1195599B75E9}" dt="2024-02-28T03:20:18.882" v="180" actId="478"/>
          <ac:spMkLst>
            <pc:docMk/>
            <pc:sldMk cId="584528034" sldId="551"/>
            <ac:spMk id="10" creationId="{2517C349-6F42-4FA6-A816-57BB39ECF86B}"/>
          </ac:spMkLst>
        </pc:spChg>
        <pc:picChg chg="add mod">
          <ac:chgData name="Jones Wong" userId="ffaff864a26d44c2" providerId="LiveId" clId="{175BE135-C8E9-440E-9BBF-1195599B75E9}" dt="2024-02-28T03:23:07.133" v="218" actId="1076"/>
          <ac:picMkLst>
            <pc:docMk/>
            <pc:sldMk cId="584528034" sldId="551"/>
            <ac:picMk id="6" creationId="{C28E5F47-B1E4-4446-90BD-10A082B9D8B6}"/>
          </ac:picMkLst>
        </pc:picChg>
        <pc:picChg chg="del">
          <ac:chgData name="Jones Wong" userId="ffaff864a26d44c2" providerId="LiveId" clId="{175BE135-C8E9-440E-9BBF-1195599B75E9}" dt="2024-02-28T03:20:13.796" v="179" actId="478"/>
          <ac:picMkLst>
            <pc:docMk/>
            <pc:sldMk cId="584528034" sldId="551"/>
            <ac:picMk id="9" creationId="{386C84BC-95D3-47FD-AA49-716E690FF048}"/>
          </ac:picMkLst>
        </pc:picChg>
      </pc:sldChg>
      <pc:sldChg chg="addSp modSp add mod">
        <pc:chgData name="Jones Wong" userId="ffaff864a26d44c2" providerId="LiveId" clId="{175BE135-C8E9-440E-9BBF-1195599B75E9}" dt="2024-02-28T03:27:11.057" v="240" actId="20577"/>
        <pc:sldMkLst>
          <pc:docMk/>
          <pc:sldMk cId="1700221678" sldId="552"/>
        </pc:sldMkLst>
        <pc:spChg chg="mod">
          <ac:chgData name="Jones Wong" userId="ffaff864a26d44c2" providerId="LiveId" clId="{175BE135-C8E9-440E-9BBF-1195599B75E9}" dt="2024-02-28T03:25:45.881" v="234" actId="113"/>
          <ac:spMkLst>
            <pc:docMk/>
            <pc:sldMk cId="1700221678" sldId="552"/>
            <ac:spMk id="4" creationId="{2A6F2014-554F-40D3-8809-19CAEA2D438D}"/>
          </ac:spMkLst>
        </pc:spChg>
        <pc:spChg chg="add mod">
          <ac:chgData name="Jones Wong" userId="ffaff864a26d44c2" providerId="LiveId" clId="{175BE135-C8E9-440E-9BBF-1195599B75E9}" dt="2024-02-28T03:27:11.057" v="240" actId="20577"/>
          <ac:spMkLst>
            <pc:docMk/>
            <pc:sldMk cId="1700221678" sldId="552"/>
            <ac:spMk id="5" creationId="{F4E78796-6CC7-4BA0-BBCA-ABA0A0C03644}"/>
          </ac:spMkLst>
        </pc:spChg>
        <pc:picChg chg="mod">
          <ac:chgData name="Jones Wong" userId="ffaff864a26d44c2" providerId="LiveId" clId="{175BE135-C8E9-440E-9BBF-1195599B75E9}" dt="2024-02-28T03:24:59.409" v="220" actId="1076"/>
          <ac:picMkLst>
            <pc:docMk/>
            <pc:sldMk cId="1700221678" sldId="552"/>
            <ac:picMk id="6" creationId="{C28E5F47-B1E4-4446-90BD-10A082B9D8B6}"/>
          </ac:picMkLst>
        </pc:picChg>
      </pc:sldChg>
      <pc:sldChg chg="addSp delSp modSp add mod">
        <pc:chgData name="Jones Wong" userId="ffaff864a26d44c2" providerId="LiveId" clId="{175BE135-C8E9-440E-9BBF-1195599B75E9}" dt="2024-02-28T03:41:44.587" v="289" actId="1076"/>
        <pc:sldMkLst>
          <pc:docMk/>
          <pc:sldMk cId="3856257344" sldId="553"/>
        </pc:sldMkLst>
        <pc:spChg chg="mod">
          <ac:chgData name="Jones Wong" userId="ffaff864a26d44c2" providerId="LiveId" clId="{175BE135-C8E9-440E-9BBF-1195599B75E9}" dt="2024-02-28T03:34:16.474" v="273" actId="20577"/>
          <ac:spMkLst>
            <pc:docMk/>
            <pc:sldMk cId="3856257344" sldId="553"/>
            <ac:spMk id="3" creationId="{E3E5F3B0-2272-4A66-9B6C-129036B5424B}"/>
          </ac:spMkLst>
        </pc:spChg>
        <pc:spChg chg="del mod">
          <ac:chgData name="Jones Wong" userId="ffaff864a26d44c2" providerId="LiveId" clId="{175BE135-C8E9-440E-9BBF-1195599B75E9}" dt="2024-02-28T03:34:25.914" v="275" actId="478"/>
          <ac:spMkLst>
            <pc:docMk/>
            <pc:sldMk cId="3856257344" sldId="553"/>
            <ac:spMk id="4" creationId="{2A6F2014-554F-40D3-8809-19CAEA2D438D}"/>
          </ac:spMkLst>
        </pc:spChg>
        <pc:spChg chg="del">
          <ac:chgData name="Jones Wong" userId="ffaff864a26d44c2" providerId="LiveId" clId="{175BE135-C8E9-440E-9BBF-1195599B75E9}" dt="2024-02-28T03:33:47.185" v="257" actId="478"/>
          <ac:spMkLst>
            <pc:docMk/>
            <pc:sldMk cId="3856257344" sldId="553"/>
            <ac:spMk id="5" creationId="{F4E78796-6CC7-4BA0-BBCA-ABA0A0C03644}"/>
          </ac:spMkLst>
        </pc:spChg>
        <pc:spChg chg="add mod">
          <ac:chgData name="Jones Wong" userId="ffaff864a26d44c2" providerId="LiveId" clId="{175BE135-C8E9-440E-9BBF-1195599B75E9}" dt="2024-02-28T03:40:55.124" v="282" actId="20577"/>
          <ac:spMkLst>
            <pc:docMk/>
            <pc:sldMk cId="3856257344" sldId="553"/>
            <ac:spMk id="9" creationId="{EBB7F3A0-FE83-448F-93E6-4F3DD45B4C5C}"/>
          </ac:spMkLst>
        </pc:spChg>
        <pc:spChg chg="add mod">
          <ac:chgData name="Jones Wong" userId="ffaff864a26d44c2" providerId="LiveId" clId="{175BE135-C8E9-440E-9BBF-1195599B75E9}" dt="2024-02-28T03:41:44.587" v="289" actId="1076"/>
          <ac:spMkLst>
            <pc:docMk/>
            <pc:sldMk cId="3856257344" sldId="553"/>
            <ac:spMk id="10" creationId="{CBBB75A5-9D23-4BC4-BF92-B682205B44F1}"/>
          </ac:spMkLst>
        </pc:spChg>
        <pc:picChg chg="del">
          <ac:chgData name="Jones Wong" userId="ffaff864a26d44c2" providerId="LiveId" clId="{175BE135-C8E9-440E-9BBF-1195599B75E9}" dt="2024-02-28T03:33:49.132" v="258" actId="478"/>
          <ac:picMkLst>
            <pc:docMk/>
            <pc:sldMk cId="3856257344" sldId="553"/>
            <ac:picMk id="6" creationId="{C28E5F47-B1E4-4446-90BD-10A082B9D8B6}"/>
          </ac:picMkLst>
        </pc:picChg>
        <pc:picChg chg="add mod">
          <ac:chgData name="Jones Wong" userId="ffaff864a26d44c2" providerId="LiveId" clId="{175BE135-C8E9-440E-9BBF-1195599B75E9}" dt="2024-02-28T03:34:09.745" v="261" actId="1076"/>
          <ac:picMkLst>
            <pc:docMk/>
            <pc:sldMk cId="3856257344" sldId="553"/>
            <ac:picMk id="8" creationId="{5E9D0699-9238-4EAD-B296-94D563C62D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BB809-72CF-4171-83DB-D59CD4D94461}" type="datetimeFigureOut">
              <a:rPr lang="zh-TW" altLang="en-US" smtClean="0"/>
              <a:t>2024/2/28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096D2-8776-4F5C-A458-4FD37E7160D3}" type="slidenum">
              <a:rPr lang="zh-TW" altLang="en-US" smtClean="0"/>
              <a:t>‹#›</a:t>
            </a:fld>
            <a:endParaRPr lang="zh-TW" altLang="en-US"/>
          </a:p>
        </p:txBody>
      </p:sp>
    </p:spTree>
    <p:extLst>
      <p:ext uri="{BB962C8B-B14F-4D97-AF65-F5344CB8AC3E}">
        <p14:creationId xmlns:p14="http://schemas.microsoft.com/office/powerpoint/2010/main" val="291235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30</a:t>
            </a:fld>
            <a:endParaRPr lang="zh-TW" altLang="en-US"/>
          </a:p>
        </p:txBody>
      </p:sp>
    </p:spTree>
    <p:extLst>
      <p:ext uri="{BB962C8B-B14F-4D97-AF65-F5344CB8AC3E}">
        <p14:creationId xmlns:p14="http://schemas.microsoft.com/office/powerpoint/2010/main" val="112664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52</a:t>
            </a:fld>
            <a:endParaRPr lang="zh-TW" altLang="en-US"/>
          </a:p>
        </p:txBody>
      </p:sp>
    </p:spTree>
    <p:extLst>
      <p:ext uri="{BB962C8B-B14F-4D97-AF65-F5344CB8AC3E}">
        <p14:creationId xmlns:p14="http://schemas.microsoft.com/office/powerpoint/2010/main" val="196130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https://www.backblaze.com/blog/whats-the-diff-programs-processes-and-threads/</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54</a:t>
            </a:fld>
            <a:endParaRPr lang="zh-TW" altLang="en-US"/>
          </a:p>
        </p:txBody>
      </p:sp>
    </p:spTree>
    <p:extLst>
      <p:ext uri="{BB962C8B-B14F-4D97-AF65-F5344CB8AC3E}">
        <p14:creationId xmlns:p14="http://schemas.microsoft.com/office/powerpoint/2010/main" val="184704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https://superuser.com/questions/1041370/definition-of-a-processor-vs-core-multiprocessor-vs-multicore</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61</a:t>
            </a:fld>
            <a:endParaRPr lang="zh-TW" altLang="en-US"/>
          </a:p>
        </p:txBody>
      </p:sp>
    </p:spTree>
    <p:extLst>
      <p:ext uri="{BB962C8B-B14F-4D97-AF65-F5344CB8AC3E}">
        <p14:creationId xmlns:p14="http://schemas.microsoft.com/office/powerpoint/2010/main" val="267690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https://stackoverflow.com/questions/19225859/difference-between-core-and-processor</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62</a:t>
            </a:fld>
            <a:endParaRPr lang="zh-TW" altLang="en-US"/>
          </a:p>
        </p:txBody>
      </p:sp>
    </p:spTree>
    <p:extLst>
      <p:ext uri="{BB962C8B-B14F-4D97-AF65-F5344CB8AC3E}">
        <p14:creationId xmlns:p14="http://schemas.microsoft.com/office/powerpoint/2010/main" val="110327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https://stackoverflow.com/questions/38733670/can-a-single-process-run-in-multiple-cores</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65</a:t>
            </a:fld>
            <a:endParaRPr lang="zh-TW" altLang="en-US"/>
          </a:p>
        </p:txBody>
      </p:sp>
    </p:spTree>
    <p:extLst>
      <p:ext uri="{BB962C8B-B14F-4D97-AF65-F5344CB8AC3E}">
        <p14:creationId xmlns:p14="http://schemas.microsoft.com/office/powerpoint/2010/main" val="196449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https://stackoverflow.com/questions/1897993/what-is-the-difference-between-concurrent-programming-and-parallel-programming</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68</a:t>
            </a:fld>
            <a:endParaRPr lang="zh-TW" altLang="en-US"/>
          </a:p>
        </p:txBody>
      </p:sp>
    </p:spTree>
    <p:extLst>
      <p:ext uri="{BB962C8B-B14F-4D97-AF65-F5344CB8AC3E}">
        <p14:creationId xmlns:p14="http://schemas.microsoft.com/office/powerpoint/2010/main" val="427854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71</a:t>
            </a:fld>
            <a:endParaRPr lang="zh-TW" altLang="en-US"/>
          </a:p>
        </p:txBody>
      </p:sp>
    </p:spTree>
    <p:extLst>
      <p:ext uri="{BB962C8B-B14F-4D97-AF65-F5344CB8AC3E}">
        <p14:creationId xmlns:p14="http://schemas.microsoft.com/office/powerpoint/2010/main" val="27930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Source: https://csapp.cs.cmu.edu/2e/ch9-preview.pdf</a:t>
            </a:r>
            <a:endParaRPr lang="zh-CN" altLang="en-US" dirty="0"/>
          </a:p>
        </p:txBody>
      </p:sp>
      <p:sp>
        <p:nvSpPr>
          <p:cNvPr id="4" name="灯片编号占位符 3"/>
          <p:cNvSpPr>
            <a:spLocks noGrp="1"/>
          </p:cNvSpPr>
          <p:nvPr>
            <p:ph type="sldNum" sz="quarter" idx="5"/>
          </p:nvPr>
        </p:nvSpPr>
        <p:spPr/>
        <p:txBody>
          <a:bodyPr/>
          <a:lstStyle/>
          <a:p>
            <a:fld id="{3F9096D2-8776-4F5C-A458-4FD37E7160D3}" type="slidenum">
              <a:rPr lang="zh-TW" altLang="en-US" smtClean="0"/>
              <a:t>74</a:t>
            </a:fld>
            <a:endParaRPr lang="zh-TW" altLang="en-US"/>
          </a:p>
        </p:txBody>
      </p:sp>
    </p:spTree>
    <p:extLst>
      <p:ext uri="{BB962C8B-B14F-4D97-AF65-F5344CB8AC3E}">
        <p14:creationId xmlns:p14="http://schemas.microsoft.com/office/powerpoint/2010/main" val="19804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aseline="0">
                <a:ea typeface="微软雅黑" panose="020B0503020204020204" pitchFamily="34" charset="-122"/>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aseline="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p>
            <a:fld id="{44C0CAE3-F86D-4A99-B0E5-55A3BA484314}" type="datetime1">
              <a:rPr lang="zh-TW" altLang="en-US" smtClean="0"/>
              <a:t>2024/2/28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2119493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4FC3235-E407-4435-8477-ABEB40650553}" type="datetime1">
              <a:rPr lang="zh-TW" altLang="en-US" smtClean="0"/>
              <a:t>2024/2/28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27840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D3EA30-7E28-415A-A723-9E7237164203}" type="datetime1">
              <a:rPr lang="zh-TW" altLang="en-US" smtClean="0"/>
              <a:t>2024/2/28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647465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Tree>
    <p:extLst>
      <p:ext uri="{BB962C8B-B14F-4D97-AF65-F5344CB8AC3E}">
        <p14:creationId xmlns:p14="http://schemas.microsoft.com/office/powerpoint/2010/main" val="319864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ea typeface="微软雅黑" panose="020B0503020204020204" pitchFamily="34" charset="-122"/>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baseline="0">
                <a:ea typeface="微软雅黑" panose="020B0503020204020204" pitchFamily="34" charset="-122"/>
              </a:defRPr>
            </a:lvl1pPr>
            <a:lvl2pPr>
              <a:defRPr baseline="0">
                <a:ea typeface="微软雅黑" panose="020B0503020204020204" pitchFamily="34" charset="-122"/>
              </a:defRPr>
            </a:lvl2pPr>
            <a:lvl3pPr>
              <a:defRPr baseline="0">
                <a:ea typeface="微软雅黑" panose="020B0503020204020204" pitchFamily="34" charset="-122"/>
              </a:defRPr>
            </a:lvl3pPr>
            <a:lvl4pPr>
              <a:defRPr baseline="0">
                <a:ea typeface="微软雅黑" panose="020B0503020204020204" pitchFamily="34" charset="-122"/>
              </a:defRPr>
            </a:lvl4pPr>
            <a:lvl5pPr>
              <a:defRPr baseline="0">
                <a:ea typeface="微软雅黑" panose="020B0503020204020204" pitchFamily="34" charset="-122"/>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2E3981FE-FDA2-4032-A76B-6A3874FAE3BE}" type="datetime1">
              <a:rPr lang="zh-TW" altLang="en-US" smtClean="0"/>
              <a:t>2024/2/28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236370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AEFAAA3-A5F6-4500-9BD7-8ACDF93CE5F8}" type="datetime1">
              <a:rPr lang="zh-TW" altLang="en-US" smtClean="0"/>
              <a:t>2024/2/28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322295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B282BB4-FE59-492A-854F-99C7DB93702D}" type="datetime1">
              <a:rPr lang="zh-TW" altLang="en-US" smtClean="0"/>
              <a:t>2024/2/28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166568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49F2BBB-5F16-4F94-A55F-F9A84AB850D4}" type="datetime1">
              <a:rPr lang="zh-TW" altLang="en-US" smtClean="0"/>
              <a:t>2024/2/28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3677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CA0ABF21-9E73-4A09-8FDF-F5B8451BE0E8}" type="datetime1">
              <a:rPr lang="zh-TW" altLang="en-US" smtClean="0"/>
              <a:t>2024/2/28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313163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B1819-C64F-42ED-AA8F-6A49C58C7401}" type="datetime1">
              <a:rPr lang="zh-TW" altLang="en-US" smtClean="0"/>
              <a:t>2024/2/28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243057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E8F504-CF0F-4CA0-B1FF-C9B6ED0A1576}" type="datetime1">
              <a:rPr lang="zh-TW" altLang="en-US" smtClean="0"/>
              <a:t>2024/2/28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1265389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CD3068A-AAB1-4C94-8522-07B9F1B757C0}" type="datetime1">
              <a:rPr lang="zh-TW" altLang="en-US" smtClean="0"/>
              <a:t>2024/2/28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3082458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B6410F-BD23-4A99-A428-8732FD8F085A}" type="datetime1">
              <a:rPr lang="zh-TW" altLang="en-US" smtClean="0"/>
              <a:t>2024/2/28</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73BF0-1322-481A-85B0-7D5783909D9E}" type="slidenum">
              <a:rPr lang="zh-TW" altLang="en-US" smtClean="0"/>
              <a:t>‹#›</a:t>
            </a:fld>
            <a:endParaRPr lang="zh-TW" altLang="en-US"/>
          </a:p>
        </p:txBody>
      </p:sp>
    </p:spTree>
    <p:extLst>
      <p:ext uri="{BB962C8B-B14F-4D97-AF65-F5344CB8AC3E}">
        <p14:creationId xmlns:p14="http://schemas.microsoft.com/office/powerpoint/2010/main" val="20887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6.xml"/><Relationship Id="rId5" Type="http://schemas.openxmlformats.org/officeDocument/2006/relationships/image" Target="../media/image20.wm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 Target="slide76.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Box 18"/>
          <p:cNvSpPr txBox="1">
            <a:spLocks noChangeArrowheads="1"/>
          </p:cNvSpPr>
          <p:nvPr/>
        </p:nvSpPr>
        <p:spPr bwMode="auto">
          <a:xfrm>
            <a:off x="2195736" y="3933059"/>
            <a:ext cx="4679950" cy="523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6" tIns="45718" rIns="91436" bIns="45718"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800" b="1" dirty="0">
                <a:latin typeface="微软雅黑" pitchFamily="34" charset="-122"/>
                <a:ea typeface="微软雅黑" pitchFamily="34" charset="-122"/>
              </a:rPr>
              <a:t>任课教师</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王桢</a:t>
            </a:r>
            <a:endParaRPr kumimoji="0" lang="zh-CN" altLang="en-US" sz="2800" b="1" i="0" u="none" strike="noStrike" kern="1200" cap="none" spc="0" normalizeH="0" baseline="0" noProof="0" dirty="0">
              <a:ln>
                <a:noFill/>
              </a:ln>
              <a:effectLst/>
              <a:uLnTx/>
              <a:uFillTx/>
              <a:latin typeface="微软雅黑" pitchFamily="34" charset="-122"/>
              <a:ea typeface="微软雅黑" pitchFamily="34" charset="-122"/>
              <a:cs typeface="+mn-cs"/>
            </a:endParaRPr>
          </a:p>
        </p:txBody>
      </p:sp>
      <p:pic>
        <p:nvPicPr>
          <p:cNvPr id="410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5789" y="307976"/>
            <a:ext cx="454660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1" y="255588"/>
            <a:ext cx="2447925"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17"/>
          <p:cNvSpPr txBox="1">
            <a:spLocks noChangeArrowheads="1"/>
          </p:cNvSpPr>
          <p:nvPr/>
        </p:nvSpPr>
        <p:spPr bwMode="auto">
          <a:xfrm>
            <a:off x="611560" y="2357830"/>
            <a:ext cx="8280919" cy="707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lvl="0" algn="ctr" eaLnBrk="1" hangingPunct="1">
              <a:defRPr/>
            </a:pPr>
            <a:r>
              <a:rPr kumimoji="0" lang="zh-CN" altLang="en-US" sz="4000" b="1" i="0" u="none" strike="noStrike" kern="1200" cap="none" spc="300" normalizeH="0" baseline="0" noProof="0" dirty="0">
                <a:ln>
                  <a:noFill/>
                </a:ln>
                <a:effectLst/>
                <a:uLnTx/>
                <a:uFillTx/>
                <a:latin typeface="微软雅黑" pitchFamily="34" charset="-122"/>
                <a:ea typeface="微软雅黑" pitchFamily="34" charset="-122"/>
              </a:rPr>
              <a:t>并行硬件和并行软件</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a:t>
            </a:fld>
            <a:endParaRPr lang="zh-TW" altLang="en-US"/>
          </a:p>
        </p:txBody>
      </p:sp>
    </p:spTree>
    <p:extLst>
      <p:ext uri="{BB962C8B-B14F-4D97-AF65-F5344CB8AC3E}">
        <p14:creationId xmlns:p14="http://schemas.microsoft.com/office/powerpoint/2010/main" val="140528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268413"/>
            <a:ext cx="3328988"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65400"/>
            <a:ext cx="396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angle 8"/>
          <p:cNvSpPr/>
          <p:nvPr/>
        </p:nvSpPr>
        <p:spPr>
          <a:xfrm>
            <a:off x="1116013" y="1125538"/>
            <a:ext cx="1484312" cy="522287"/>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memory</a:t>
            </a:r>
            <a:endParaRPr lang="en-US" dirty="0"/>
          </a:p>
        </p:txBody>
      </p:sp>
      <p:sp>
        <p:nvSpPr>
          <p:cNvPr id="10" name="Rectangle 9"/>
          <p:cNvSpPr/>
          <p:nvPr/>
        </p:nvSpPr>
        <p:spPr>
          <a:xfrm>
            <a:off x="4500563" y="5157788"/>
            <a:ext cx="942975" cy="522287"/>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CPU</a:t>
            </a:r>
            <a:endParaRPr lang="en-US" dirty="0"/>
          </a:p>
        </p:txBody>
      </p:sp>
      <p:sp>
        <p:nvSpPr>
          <p:cNvPr id="13" name="Rectangle 12"/>
          <p:cNvSpPr/>
          <p:nvPr/>
        </p:nvSpPr>
        <p:spPr>
          <a:xfrm>
            <a:off x="2268538" y="3284538"/>
            <a:ext cx="2001837"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b="1" kern="0" dirty="0">
                <a:solidFill>
                  <a:srgbClr val="C00000"/>
                </a:solidFill>
                <a:latin typeface="Arial"/>
              </a:rPr>
              <a:t>write/store</a:t>
            </a:r>
            <a:endParaRPr lang="en-US" b="1" dirty="0">
              <a:solidFill>
                <a:srgbClr val="C00000"/>
              </a:solidFill>
            </a:endParaRPr>
          </a:p>
        </p:txBody>
      </p:sp>
      <p:pic>
        <p:nvPicPr>
          <p:cNvPr id="28679" name="Picture 6" descr="C:\Documents and Settings\liszka\Local Settings\Temporary Internet Files\Content.IE5\3X5GU20H\MC90043980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916113"/>
            <a:ext cx="25209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10</a:t>
            </a:fld>
            <a:endParaRPr lang="zh-TW" altLang="en-US"/>
          </a:p>
        </p:txBody>
      </p:sp>
    </p:spTree>
    <p:extLst>
      <p:ext uri="{BB962C8B-B14F-4D97-AF65-F5344CB8AC3E}">
        <p14:creationId xmlns:p14="http://schemas.microsoft.com/office/powerpoint/2010/main" val="109120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p:cNvSpPr>
            <a:spLocks noGrp="1"/>
          </p:cNvSpPr>
          <p:nvPr>
            <p:ph type="title"/>
          </p:nvPr>
        </p:nvSpPr>
        <p:spPr>
          <a:xfrm>
            <a:off x="471147" y="254793"/>
            <a:ext cx="7886700" cy="1325563"/>
          </a:xfrm>
        </p:spPr>
        <p:txBody>
          <a:bodyPr/>
          <a:lstStyle/>
          <a:p>
            <a:r>
              <a:rPr lang="en-US" altLang="zh-CN" dirty="0">
                <a:ea typeface="宋体" panose="02010600030101010101" pitchFamily="2" charset="-122"/>
              </a:rPr>
              <a:t>von Neumann bottleneck</a:t>
            </a:r>
          </a:p>
        </p:txBody>
      </p:sp>
      <p:pic>
        <p:nvPicPr>
          <p:cNvPr id="29699" name="Picture 18" descr="C:\Documents and Settings\liszka\Local Settings\Temporary Internet Files\Content.IE5\5W39ONER\MC90003003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73616" y="1438275"/>
            <a:ext cx="18002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278" y="5038725"/>
            <a:ext cx="38163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29701" name="Straight Connector 24"/>
          <p:cNvCxnSpPr>
            <a:cxnSpLocks noChangeShapeType="1"/>
          </p:cNvCxnSpPr>
          <p:nvPr/>
        </p:nvCxnSpPr>
        <p:spPr bwMode="auto">
          <a:xfrm>
            <a:off x="3046866" y="3670300"/>
            <a:ext cx="2735262" cy="18716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2" name="Straight Connector 25"/>
          <p:cNvCxnSpPr>
            <a:cxnSpLocks noChangeShapeType="1"/>
          </p:cNvCxnSpPr>
          <p:nvPr/>
        </p:nvCxnSpPr>
        <p:spPr bwMode="auto">
          <a:xfrm>
            <a:off x="3550103" y="3238500"/>
            <a:ext cx="2736850" cy="18716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3" name="Straight Connector 26"/>
          <p:cNvCxnSpPr>
            <a:cxnSpLocks noChangeShapeType="1"/>
          </p:cNvCxnSpPr>
          <p:nvPr/>
        </p:nvCxnSpPr>
        <p:spPr bwMode="auto">
          <a:xfrm>
            <a:off x="3334203" y="3454400"/>
            <a:ext cx="2736850" cy="1871663"/>
          </a:xfrm>
          <a:prstGeom prst="line">
            <a:avLst/>
          </a:prstGeom>
          <a:noFill/>
          <a:ln w="9525" algn="ctr">
            <a:solidFill>
              <a:srgbClr val="FFC000"/>
            </a:solidFill>
            <a:round/>
            <a:headEnd/>
            <a:tailEnd/>
          </a:ln>
          <a:extLst>
            <a:ext uri="{909E8E84-426E-40DD-AFC4-6F175D3DCCD1}">
              <a14:hiddenFill xmlns:a14="http://schemas.microsoft.com/office/drawing/2010/main">
                <a:noFill/>
              </a14:hiddenFill>
            </a:ext>
          </a:extLst>
        </p:spPr>
      </p:cxnSp>
      <p:cxnSp>
        <p:nvCxnSpPr>
          <p:cNvPr id="29704" name="Straight Connector 8"/>
          <p:cNvCxnSpPr>
            <a:cxnSpLocks noChangeShapeType="1"/>
          </p:cNvCxnSpPr>
          <p:nvPr/>
        </p:nvCxnSpPr>
        <p:spPr bwMode="auto">
          <a:xfrm>
            <a:off x="3262766" y="3525838"/>
            <a:ext cx="2735262" cy="1873250"/>
          </a:xfrm>
          <a:prstGeom prst="line">
            <a:avLst/>
          </a:prstGeom>
          <a:noFill/>
          <a:ln w="9525" algn="ctr">
            <a:solidFill>
              <a:srgbClr val="FFC000"/>
            </a:solidFill>
            <a:round/>
            <a:headEnd/>
            <a:tailEnd/>
          </a:ln>
          <a:extLst>
            <a:ext uri="{909E8E84-426E-40DD-AFC4-6F175D3DCCD1}">
              <a14:hiddenFill xmlns:a14="http://schemas.microsoft.com/office/drawing/2010/main">
                <a:noFill/>
              </a14:hiddenFill>
            </a:ext>
          </a:extLst>
        </p:spPr>
      </p:cxnSp>
      <p:pic>
        <p:nvPicPr>
          <p:cNvPr id="29705" name="Picture 2" descr="C:\Documents and Settings\liszka\Local Settings\Temporary Internet Files\Content.IE5\5W39ONER\MC90044174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2403" y="2949575"/>
            <a:ext cx="1084263"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4" descr="C:\Documents and Settings\liszka\Local Settings\Temporary Internet Files\Content.IE5\Q7HGDQRM\MC90023837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9741" y="1868488"/>
            <a:ext cx="1225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4" descr="C:\Documents and Settings\liszka\Local Settings\Temporary Internet Files\Content.IE5\Q7HGDQRM\MC90023837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016" y="3525838"/>
            <a:ext cx="17462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11</a:t>
            </a:fld>
            <a:endParaRPr lang="zh-TW" altLang="en-US"/>
          </a:p>
        </p:txBody>
      </p:sp>
    </p:spTree>
    <p:extLst>
      <p:ext uri="{BB962C8B-B14F-4D97-AF65-F5344CB8AC3E}">
        <p14:creationId xmlns:p14="http://schemas.microsoft.com/office/powerpoint/2010/main" val="232954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dirty="0">
                <a:ea typeface="宋体" panose="02010600030101010101" pitchFamily="2" charset="-122"/>
              </a:rPr>
              <a:t>An </a:t>
            </a:r>
            <a:r>
              <a:rPr lang="en-US" altLang="zh-CN" dirty="0">
                <a:solidFill>
                  <a:srgbClr val="0000FF"/>
                </a:solidFill>
                <a:ea typeface="宋体" panose="02010600030101010101" pitchFamily="2" charset="-122"/>
              </a:rPr>
              <a:t>operating system </a:t>
            </a:r>
            <a:r>
              <a:rPr lang="en-US" altLang="zh-CN" dirty="0">
                <a:ea typeface="宋体" panose="02010600030101010101" pitchFamily="2" charset="-122"/>
              </a:rPr>
              <a:t>“</a:t>
            </a:r>
            <a:r>
              <a:rPr lang="en-US" altLang="zh-CN" b="1" dirty="0">
                <a:solidFill>
                  <a:srgbClr val="0000FF"/>
                </a:solidFill>
                <a:ea typeface="宋体" panose="02010600030101010101" pitchFamily="2" charset="-122"/>
              </a:rPr>
              <a:t>process</a:t>
            </a:r>
            <a:r>
              <a:rPr lang="en-US" altLang="zh-CN" dirty="0">
                <a:ea typeface="宋体" panose="02010600030101010101" pitchFamily="2" charset="-122"/>
              </a:rPr>
              <a:t>”</a:t>
            </a:r>
          </a:p>
        </p:txBody>
      </p:sp>
      <p:sp>
        <p:nvSpPr>
          <p:cNvPr id="30722" name="Content Placeholder 2"/>
          <p:cNvSpPr>
            <a:spLocks noGrp="1"/>
          </p:cNvSpPr>
          <p:nvPr>
            <p:ph idx="1"/>
          </p:nvPr>
        </p:nvSpPr>
        <p:spPr/>
        <p:txBody>
          <a:bodyPr/>
          <a:lstStyle/>
          <a:p>
            <a:r>
              <a:rPr lang="en-US" altLang="zh-CN" dirty="0">
                <a:ea typeface="宋体" panose="02010600030101010101" pitchFamily="2" charset="-122"/>
              </a:rPr>
              <a:t>An </a:t>
            </a:r>
            <a:r>
              <a:rPr lang="en-US" altLang="zh-CN" dirty="0">
                <a:solidFill>
                  <a:srgbClr val="C00000"/>
                </a:solidFill>
                <a:ea typeface="宋体" panose="02010600030101010101" pitchFamily="2" charset="-122"/>
              </a:rPr>
              <a:t>instance</a:t>
            </a:r>
            <a:r>
              <a:rPr lang="en-US" altLang="zh-CN" dirty="0">
                <a:ea typeface="宋体" panose="02010600030101010101" pitchFamily="2" charset="-122"/>
              </a:rPr>
              <a:t> of a </a:t>
            </a:r>
            <a:r>
              <a:rPr lang="en-US" altLang="zh-CN" dirty="0">
                <a:solidFill>
                  <a:srgbClr val="C00000"/>
                </a:solidFill>
                <a:ea typeface="宋体" panose="02010600030101010101" pitchFamily="2" charset="-122"/>
              </a:rPr>
              <a:t>computer program </a:t>
            </a:r>
            <a:r>
              <a:rPr lang="en-US" altLang="zh-CN" dirty="0">
                <a:ea typeface="宋体" panose="02010600030101010101" pitchFamily="2" charset="-122"/>
              </a:rPr>
              <a:t>that is being executed.</a:t>
            </a:r>
          </a:p>
          <a:p>
            <a:endParaRPr lang="en-US" altLang="zh-CN" dirty="0">
              <a:ea typeface="宋体" panose="02010600030101010101" pitchFamily="2" charset="-122"/>
            </a:endParaRPr>
          </a:p>
          <a:p>
            <a:r>
              <a:rPr lang="en-US" altLang="zh-CN" dirty="0">
                <a:ea typeface="宋体" panose="02010600030101010101" pitchFamily="2" charset="-122"/>
              </a:rPr>
              <a:t>Components of a process:</a:t>
            </a:r>
          </a:p>
          <a:p>
            <a:pPr lvl="1"/>
            <a:r>
              <a:rPr lang="en-US" altLang="zh-CN" dirty="0">
                <a:ea typeface="宋体" panose="02010600030101010101" pitchFamily="2" charset="-122"/>
              </a:rPr>
              <a:t>The executable machine language program.</a:t>
            </a:r>
          </a:p>
          <a:p>
            <a:pPr lvl="1"/>
            <a:r>
              <a:rPr lang="en-US" altLang="zh-CN" dirty="0">
                <a:ea typeface="宋体" panose="02010600030101010101" pitchFamily="2" charset="-122"/>
              </a:rPr>
              <a:t>A block of memory.</a:t>
            </a:r>
          </a:p>
          <a:p>
            <a:pPr lvl="1"/>
            <a:r>
              <a:rPr lang="en-US" altLang="zh-CN" dirty="0">
                <a:ea typeface="宋体" panose="02010600030101010101" pitchFamily="2" charset="-122"/>
              </a:rPr>
              <a:t>Descriptors of resources the OS has allocated to the process.</a:t>
            </a:r>
          </a:p>
          <a:p>
            <a:pPr lvl="1"/>
            <a:r>
              <a:rPr lang="en-US" altLang="zh-CN" dirty="0">
                <a:ea typeface="宋体" panose="02010600030101010101" pitchFamily="2" charset="-122"/>
              </a:rPr>
              <a:t>Security information.</a:t>
            </a:r>
          </a:p>
          <a:p>
            <a:pPr lvl="1"/>
            <a:r>
              <a:rPr lang="en-US" altLang="zh-CN" dirty="0">
                <a:ea typeface="宋体" panose="02010600030101010101" pitchFamily="2" charset="-122"/>
              </a:rPr>
              <a:t>Information about the state of the process.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12</a:t>
            </a:fld>
            <a:endParaRPr lang="zh-TW" altLang="en-US"/>
          </a:p>
        </p:txBody>
      </p:sp>
    </p:spTree>
    <p:extLst>
      <p:ext uri="{BB962C8B-B14F-4D97-AF65-F5344CB8AC3E}">
        <p14:creationId xmlns:p14="http://schemas.microsoft.com/office/powerpoint/2010/main" val="91203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2">
                                            <p:txEl>
                                              <p:pRg st="2" end="2"/>
                                            </p:txEl>
                                          </p:spTgt>
                                        </p:tgtEl>
                                        <p:attrNameLst>
                                          <p:attrName>style.visibility</p:attrName>
                                        </p:attrNameLst>
                                      </p:cBhvr>
                                      <p:to>
                                        <p:strVal val="visible"/>
                                      </p:to>
                                    </p:set>
                                    <p:animEffect transition="in" filter="wipe(down)">
                                      <p:cBhvr>
                                        <p:cTn id="7" dur="500"/>
                                        <p:tgtEl>
                                          <p:spTgt spid="30722">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722">
                                            <p:txEl>
                                              <p:pRg st="3" end="3"/>
                                            </p:txEl>
                                          </p:spTgt>
                                        </p:tgtEl>
                                        <p:attrNameLst>
                                          <p:attrName>style.visibility</p:attrName>
                                        </p:attrNameLst>
                                      </p:cBhvr>
                                      <p:to>
                                        <p:strVal val="visible"/>
                                      </p:to>
                                    </p:set>
                                    <p:animEffect transition="in" filter="wipe(down)">
                                      <p:cBhvr>
                                        <p:cTn id="10" dur="500"/>
                                        <p:tgtEl>
                                          <p:spTgt spid="3072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722">
                                            <p:txEl>
                                              <p:pRg st="4" end="4"/>
                                            </p:txEl>
                                          </p:spTgt>
                                        </p:tgtEl>
                                        <p:attrNameLst>
                                          <p:attrName>style.visibility</p:attrName>
                                        </p:attrNameLst>
                                      </p:cBhvr>
                                      <p:to>
                                        <p:strVal val="visible"/>
                                      </p:to>
                                    </p:set>
                                    <p:animEffect transition="in" filter="wipe(down)">
                                      <p:cBhvr>
                                        <p:cTn id="15" dur="500"/>
                                        <p:tgtEl>
                                          <p:spTgt spid="3072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0722">
                                            <p:txEl>
                                              <p:pRg st="5" end="5"/>
                                            </p:txEl>
                                          </p:spTgt>
                                        </p:tgtEl>
                                        <p:attrNameLst>
                                          <p:attrName>style.visibility</p:attrName>
                                        </p:attrNameLst>
                                      </p:cBhvr>
                                      <p:to>
                                        <p:strVal val="visible"/>
                                      </p:to>
                                    </p:set>
                                    <p:animEffect transition="in" filter="wipe(down)">
                                      <p:cBhvr>
                                        <p:cTn id="20" dur="500"/>
                                        <p:tgtEl>
                                          <p:spTgt spid="3072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722">
                                            <p:txEl>
                                              <p:pRg st="6" end="6"/>
                                            </p:txEl>
                                          </p:spTgt>
                                        </p:tgtEl>
                                        <p:attrNameLst>
                                          <p:attrName>style.visibility</p:attrName>
                                        </p:attrNameLst>
                                      </p:cBhvr>
                                      <p:to>
                                        <p:strVal val="visible"/>
                                      </p:to>
                                    </p:set>
                                    <p:animEffect transition="in" filter="wipe(down)">
                                      <p:cBhvr>
                                        <p:cTn id="25" dur="500"/>
                                        <p:tgtEl>
                                          <p:spTgt spid="3072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722">
                                            <p:txEl>
                                              <p:pRg st="7" end="7"/>
                                            </p:txEl>
                                          </p:spTgt>
                                        </p:tgtEl>
                                        <p:attrNameLst>
                                          <p:attrName>style.visibility</p:attrName>
                                        </p:attrNameLst>
                                      </p:cBhvr>
                                      <p:to>
                                        <p:strVal val="visible"/>
                                      </p:to>
                                    </p:set>
                                    <p:animEffect transition="in" filter="wipe(down)">
                                      <p:cBhvr>
                                        <p:cTn id="30" dur="500"/>
                                        <p:tgtEl>
                                          <p:spTgt spid="307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zh-CN">
                <a:ea typeface="宋体" panose="02010600030101010101" pitchFamily="2" charset="-122"/>
              </a:rPr>
              <a:t>Multitasking</a:t>
            </a:r>
          </a:p>
        </p:txBody>
      </p:sp>
      <p:sp>
        <p:nvSpPr>
          <p:cNvPr id="31746" name="Content Placeholder 2"/>
          <p:cNvSpPr>
            <a:spLocks noGrp="1"/>
          </p:cNvSpPr>
          <p:nvPr>
            <p:ph idx="1"/>
          </p:nvPr>
        </p:nvSpPr>
        <p:spPr>
          <a:xfrm>
            <a:off x="628650" y="1651453"/>
            <a:ext cx="7886700" cy="4351338"/>
          </a:xfrm>
        </p:spPr>
        <p:txBody>
          <a:bodyPr/>
          <a:lstStyle/>
          <a:p>
            <a:r>
              <a:rPr lang="en-US" altLang="zh-CN" dirty="0">
                <a:ea typeface="宋体" panose="02010600030101010101" pitchFamily="2" charset="-122"/>
              </a:rPr>
              <a:t>Gives the illusion that a single processor system is running </a:t>
            </a:r>
            <a:r>
              <a:rPr lang="en-US" altLang="zh-CN" dirty="0">
                <a:solidFill>
                  <a:srgbClr val="C00000"/>
                </a:solidFill>
                <a:ea typeface="宋体" panose="02010600030101010101" pitchFamily="2" charset="-122"/>
              </a:rPr>
              <a:t>multiple programs simultaneously</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dirty="0">
                <a:ea typeface="宋体" panose="02010600030101010101" pitchFamily="2" charset="-122"/>
              </a:rPr>
              <a:t>Each process </a:t>
            </a:r>
            <a:r>
              <a:rPr lang="en-US" altLang="zh-CN" dirty="0">
                <a:solidFill>
                  <a:srgbClr val="FF0000"/>
                </a:solidFill>
                <a:ea typeface="宋体" panose="02010600030101010101" pitchFamily="2" charset="-122"/>
              </a:rPr>
              <a:t>takes turns </a:t>
            </a:r>
            <a:r>
              <a:rPr lang="en-US" altLang="zh-CN" dirty="0">
                <a:ea typeface="宋体" panose="02010600030101010101" pitchFamily="2" charset="-122"/>
              </a:rPr>
              <a:t>running. (</a:t>
            </a:r>
            <a:r>
              <a:rPr lang="en-US" altLang="zh-CN" b="1" dirty="0">
                <a:solidFill>
                  <a:srgbClr val="0000FF"/>
                </a:solidFill>
                <a:ea typeface="宋体" panose="02010600030101010101" pitchFamily="2" charset="-122"/>
              </a:rPr>
              <a:t>time slice</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dirty="0">
                <a:ea typeface="宋体" panose="02010600030101010101" pitchFamily="2" charset="-122"/>
              </a:rPr>
              <a:t>After its time is up, it waits until it has a turn again. </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13</a:t>
            </a:fld>
            <a:endParaRPr lang="zh-TW" altLang="en-US"/>
          </a:p>
        </p:txBody>
      </p:sp>
    </p:spTree>
    <p:extLst>
      <p:ext uri="{BB962C8B-B14F-4D97-AF65-F5344CB8AC3E}">
        <p14:creationId xmlns:p14="http://schemas.microsoft.com/office/powerpoint/2010/main" val="372504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746">
                                            <p:txEl>
                                              <p:pRg st="2" end="2"/>
                                            </p:txEl>
                                          </p:spTgt>
                                        </p:tgtEl>
                                        <p:attrNameLst>
                                          <p:attrName>style.visibility</p:attrName>
                                        </p:attrNameLst>
                                      </p:cBhvr>
                                      <p:to>
                                        <p:strVal val="visible"/>
                                      </p:to>
                                    </p:set>
                                    <p:animEffect transition="in" filter="wipe(down)">
                                      <p:cBhvr>
                                        <p:cTn id="7" dur="500"/>
                                        <p:tgtEl>
                                          <p:spTgt spid="317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746">
                                            <p:txEl>
                                              <p:pRg st="4" end="4"/>
                                            </p:txEl>
                                          </p:spTgt>
                                        </p:tgtEl>
                                        <p:attrNameLst>
                                          <p:attrName>style.visibility</p:attrName>
                                        </p:attrNameLst>
                                      </p:cBhvr>
                                      <p:to>
                                        <p:strVal val="visible"/>
                                      </p:to>
                                    </p:set>
                                    <p:animEffect transition="in" filter="wipe(down)">
                                      <p:cBhvr>
                                        <p:cTn id="12" dur="500"/>
                                        <p:tgtEl>
                                          <p:spTgt spid="317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zh-CN">
                <a:ea typeface="宋体" panose="02010600030101010101" pitchFamily="2" charset="-122"/>
              </a:rPr>
              <a:t>Threading </a:t>
            </a:r>
          </a:p>
        </p:txBody>
      </p:sp>
      <p:sp>
        <p:nvSpPr>
          <p:cNvPr id="32770" name="Content Placeholder 2"/>
          <p:cNvSpPr>
            <a:spLocks noGrp="1"/>
          </p:cNvSpPr>
          <p:nvPr>
            <p:ph idx="1"/>
          </p:nvPr>
        </p:nvSpPr>
        <p:spPr/>
        <p:txBody>
          <a:bodyPr/>
          <a:lstStyle/>
          <a:p>
            <a:r>
              <a:rPr lang="en-US" altLang="zh-CN" dirty="0">
                <a:ea typeface="宋体" panose="02010600030101010101" pitchFamily="2" charset="-122"/>
              </a:rPr>
              <a:t>Threads are </a:t>
            </a:r>
            <a:r>
              <a:rPr lang="en-US" altLang="zh-CN" dirty="0">
                <a:solidFill>
                  <a:srgbClr val="FF0000"/>
                </a:solidFill>
                <a:ea typeface="宋体" panose="02010600030101010101" pitchFamily="2" charset="-122"/>
              </a:rPr>
              <a:t>contained</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within processes</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They allow programmers to divide their programs into (more or less) </a:t>
            </a:r>
            <a:r>
              <a:rPr lang="en-US" altLang="zh-CN" dirty="0">
                <a:solidFill>
                  <a:srgbClr val="0000FF"/>
                </a:solidFill>
                <a:ea typeface="宋体" panose="02010600030101010101" pitchFamily="2" charset="-122"/>
              </a:rPr>
              <a:t>independent tasks</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dirty="0">
                <a:ea typeface="宋体" panose="02010600030101010101" pitchFamily="2" charset="-122"/>
              </a:rPr>
              <a:t>The hope is that when one thread </a:t>
            </a:r>
            <a:r>
              <a:rPr lang="en-US" altLang="zh-CN" dirty="0">
                <a:solidFill>
                  <a:srgbClr val="0000FF"/>
                </a:solidFill>
                <a:ea typeface="宋体" panose="02010600030101010101" pitchFamily="2" charset="-122"/>
              </a:rPr>
              <a:t>blocks</a:t>
            </a:r>
            <a:r>
              <a:rPr lang="en-US" altLang="zh-CN" dirty="0">
                <a:ea typeface="宋体" panose="02010600030101010101" pitchFamily="2" charset="-122"/>
              </a:rPr>
              <a:t> because it is waiting on a resource, </a:t>
            </a:r>
            <a:r>
              <a:rPr lang="en-US" altLang="zh-CN" dirty="0">
                <a:solidFill>
                  <a:srgbClr val="FF0000"/>
                </a:solidFill>
                <a:ea typeface="宋体" panose="02010600030101010101" pitchFamily="2" charset="-122"/>
              </a:rPr>
              <a:t>another</a:t>
            </a:r>
            <a:r>
              <a:rPr lang="en-US" altLang="zh-CN" dirty="0">
                <a:ea typeface="宋体" panose="02010600030101010101" pitchFamily="2" charset="-122"/>
              </a:rPr>
              <a:t> will have work to do and </a:t>
            </a:r>
            <a:r>
              <a:rPr lang="en-US" altLang="zh-CN" dirty="0">
                <a:solidFill>
                  <a:srgbClr val="FF0000"/>
                </a:solidFill>
                <a:ea typeface="宋体" panose="02010600030101010101" pitchFamily="2" charset="-122"/>
              </a:rPr>
              <a:t>can run</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14</a:t>
            </a:fld>
            <a:endParaRPr lang="zh-TW" altLang="en-US"/>
          </a:p>
        </p:txBody>
      </p:sp>
    </p:spTree>
    <p:extLst>
      <p:ext uri="{BB962C8B-B14F-4D97-AF65-F5344CB8AC3E}">
        <p14:creationId xmlns:p14="http://schemas.microsoft.com/office/powerpoint/2010/main" val="28561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770">
                                            <p:txEl>
                                              <p:pRg st="1" end="1"/>
                                            </p:txEl>
                                          </p:spTgt>
                                        </p:tgtEl>
                                        <p:attrNameLst>
                                          <p:attrName>style.visibility</p:attrName>
                                        </p:attrNameLst>
                                      </p:cBhvr>
                                      <p:to>
                                        <p:strVal val="visible"/>
                                      </p:to>
                                    </p:set>
                                    <p:animEffect transition="in" filter="wipe(down)">
                                      <p:cBhvr>
                                        <p:cTn id="7" dur="500"/>
                                        <p:tgtEl>
                                          <p:spTgt spid="327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770">
                                            <p:txEl>
                                              <p:pRg st="3" end="3"/>
                                            </p:txEl>
                                          </p:spTgt>
                                        </p:tgtEl>
                                        <p:attrNameLst>
                                          <p:attrName>style.visibility</p:attrName>
                                        </p:attrNameLst>
                                      </p:cBhvr>
                                      <p:to>
                                        <p:strVal val="visible"/>
                                      </p:to>
                                    </p:set>
                                    <p:animEffect transition="in" filter="wipe(down)">
                                      <p:cBhvr>
                                        <p:cTn id="12" dur="500"/>
                                        <p:tgtEl>
                                          <p:spTgt spid="327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2234407"/>
            <a:ext cx="7180262"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1"/>
          <p:cNvSpPr>
            <a:spLocks noGrp="1"/>
          </p:cNvSpPr>
          <p:nvPr>
            <p:ph type="title"/>
          </p:nvPr>
        </p:nvSpPr>
        <p:spPr/>
        <p:txBody>
          <a:bodyPr/>
          <a:lstStyle/>
          <a:p>
            <a:r>
              <a:rPr lang="en-US" altLang="zh-CN">
                <a:ea typeface="宋体" panose="02010600030101010101" pitchFamily="2" charset="-122"/>
              </a:rPr>
              <a:t>A process and two threads</a:t>
            </a:r>
          </a:p>
        </p:txBody>
      </p:sp>
      <p:sp>
        <p:nvSpPr>
          <p:cNvPr id="7" name="Rectangle 6"/>
          <p:cNvSpPr/>
          <p:nvPr/>
        </p:nvSpPr>
        <p:spPr>
          <a:xfrm>
            <a:off x="1133475" y="1802607"/>
            <a:ext cx="2359025" cy="400050"/>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000" kern="0" dirty="0">
                <a:solidFill>
                  <a:srgbClr val="FF0000"/>
                </a:solidFill>
                <a:latin typeface="Arial"/>
              </a:rPr>
              <a:t>the “master” thread</a:t>
            </a:r>
            <a:endParaRPr lang="en-US" sz="2000" dirty="0">
              <a:solidFill>
                <a:srgbClr val="FF0000"/>
              </a:solidFill>
            </a:endParaRPr>
          </a:p>
        </p:txBody>
      </p:sp>
      <p:cxnSp>
        <p:nvCxnSpPr>
          <p:cNvPr id="33798" name="Straight Arrow Connector 8"/>
          <p:cNvCxnSpPr>
            <a:cxnSpLocks noChangeShapeType="1"/>
          </p:cNvCxnSpPr>
          <p:nvPr/>
        </p:nvCxnSpPr>
        <p:spPr bwMode="auto">
          <a:xfrm rot="5400000">
            <a:off x="1349375" y="2450307"/>
            <a:ext cx="792162" cy="360362"/>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sp>
        <p:nvSpPr>
          <p:cNvPr id="11" name="Rectangle 10"/>
          <p:cNvSpPr/>
          <p:nvPr/>
        </p:nvSpPr>
        <p:spPr>
          <a:xfrm>
            <a:off x="628650" y="4610894"/>
            <a:ext cx="2065337" cy="769938"/>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000" kern="0" dirty="0">
                <a:solidFill>
                  <a:srgbClr val="FF0000"/>
                </a:solidFill>
                <a:latin typeface="Arial"/>
              </a:rPr>
              <a:t>starting a thread</a:t>
            </a:r>
          </a:p>
          <a:p>
            <a:pPr>
              <a:spcBef>
                <a:spcPct val="20000"/>
              </a:spcBef>
              <a:buClr>
                <a:schemeClr val="tx1"/>
              </a:buClr>
              <a:buSzPct val="60000"/>
              <a:buFont typeface="Wingdings" pitchFamily="2" charset="2"/>
              <a:buNone/>
              <a:defRPr/>
            </a:pPr>
            <a:r>
              <a:rPr lang="en-US" sz="2000" kern="0" dirty="0">
                <a:solidFill>
                  <a:srgbClr val="FF0000"/>
                </a:solidFill>
                <a:latin typeface="Arial"/>
              </a:rPr>
              <a:t>Is called </a:t>
            </a:r>
            <a:r>
              <a:rPr lang="en-US" sz="2000" b="1" i="1" u="sng" kern="0" dirty="0">
                <a:solidFill>
                  <a:srgbClr val="FF0000"/>
                </a:solidFill>
                <a:latin typeface="Arial"/>
              </a:rPr>
              <a:t>fork</a:t>
            </a:r>
            <a:r>
              <a:rPr lang="en-US" sz="2000" b="1" i="1" kern="0" dirty="0">
                <a:solidFill>
                  <a:srgbClr val="FF0000"/>
                </a:solidFill>
                <a:latin typeface="Arial"/>
              </a:rPr>
              <a:t>ing</a:t>
            </a:r>
            <a:endParaRPr lang="en-US" sz="2000" b="1" i="1" dirty="0">
              <a:solidFill>
                <a:srgbClr val="FF0000"/>
              </a:solidFill>
            </a:endParaRPr>
          </a:p>
        </p:txBody>
      </p:sp>
      <p:cxnSp>
        <p:nvCxnSpPr>
          <p:cNvPr id="33800" name="Straight Arrow Connector 12"/>
          <p:cNvCxnSpPr>
            <a:cxnSpLocks noChangeShapeType="1"/>
          </p:cNvCxnSpPr>
          <p:nvPr/>
        </p:nvCxnSpPr>
        <p:spPr bwMode="auto">
          <a:xfrm rot="5400000" flipH="1" flipV="1">
            <a:off x="1529556" y="3998913"/>
            <a:ext cx="1079500" cy="144462"/>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cxnSp>
        <p:nvCxnSpPr>
          <p:cNvPr id="33801" name="Straight Arrow Connector 14"/>
          <p:cNvCxnSpPr>
            <a:cxnSpLocks noChangeShapeType="1"/>
          </p:cNvCxnSpPr>
          <p:nvPr/>
        </p:nvCxnSpPr>
        <p:spPr bwMode="auto">
          <a:xfrm rot="5400000" flipH="1" flipV="1">
            <a:off x="1708944" y="3890963"/>
            <a:ext cx="1081087" cy="504825"/>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a:xfrm>
            <a:off x="6102350" y="4394994"/>
            <a:ext cx="2462212" cy="769938"/>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000" kern="0" dirty="0">
                <a:solidFill>
                  <a:srgbClr val="FF0000"/>
                </a:solidFill>
                <a:latin typeface="Arial"/>
              </a:rPr>
              <a:t>terminating a thread</a:t>
            </a:r>
          </a:p>
          <a:p>
            <a:pPr>
              <a:spcBef>
                <a:spcPct val="20000"/>
              </a:spcBef>
              <a:buClr>
                <a:schemeClr val="tx1"/>
              </a:buClr>
              <a:buSzPct val="60000"/>
              <a:buFont typeface="Wingdings" pitchFamily="2" charset="2"/>
              <a:buNone/>
              <a:defRPr/>
            </a:pPr>
            <a:r>
              <a:rPr lang="en-US" sz="2000" kern="0" dirty="0">
                <a:solidFill>
                  <a:srgbClr val="FF0000"/>
                </a:solidFill>
                <a:latin typeface="Arial"/>
              </a:rPr>
              <a:t>Is called </a:t>
            </a:r>
            <a:r>
              <a:rPr lang="en-US" sz="2000" b="1" i="1" u="sng" kern="0" dirty="0">
                <a:solidFill>
                  <a:srgbClr val="FF0000"/>
                </a:solidFill>
                <a:latin typeface="Arial"/>
              </a:rPr>
              <a:t>join</a:t>
            </a:r>
            <a:r>
              <a:rPr lang="en-US" sz="2000" b="1" i="1" kern="0" dirty="0">
                <a:solidFill>
                  <a:srgbClr val="FF0000"/>
                </a:solidFill>
                <a:latin typeface="Arial"/>
              </a:rPr>
              <a:t>ing</a:t>
            </a:r>
            <a:endParaRPr lang="en-US" sz="2000" b="1" i="1" dirty="0">
              <a:solidFill>
                <a:srgbClr val="FF0000"/>
              </a:solidFill>
            </a:endParaRPr>
          </a:p>
        </p:txBody>
      </p:sp>
      <p:cxnSp>
        <p:nvCxnSpPr>
          <p:cNvPr id="33803" name="Straight Arrow Connector 17"/>
          <p:cNvCxnSpPr>
            <a:cxnSpLocks noChangeShapeType="1"/>
          </p:cNvCxnSpPr>
          <p:nvPr/>
        </p:nvCxnSpPr>
        <p:spPr bwMode="auto">
          <a:xfrm rot="16200000" flipV="1">
            <a:off x="6209506" y="3567113"/>
            <a:ext cx="936625" cy="865187"/>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cxnSp>
        <p:nvCxnSpPr>
          <p:cNvPr id="33804" name="Straight Arrow Connector 19"/>
          <p:cNvCxnSpPr>
            <a:cxnSpLocks noChangeShapeType="1"/>
          </p:cNvCxnSpPr>
          <p:nvPr/>
        </p:nvCxnSpPr>
        <p:spPr bwMode="auto">
          <a:xfrm rot="16200000" flipV="1">
            <a:off x="6497637" y="3855245"/>
            <a:ext cx="865187" cy="360362"/>
          </a:xfrm>
          <a:prstGeom prst="straightConnector1">
            <a:avLst/>
          </a:prstGeom>
          <a:noFill/>
          <a:ln w="9525" algn="ctr">
            <a:solidFill>
              <a:srgbClr val="0066FF"/>
            </a:solidFill>
            <a:round/>
            <a:headEnd/>
            <a:tailEnd type="arrow"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2"/>
          </p:nvPr>
        </p:nvSpPr>
        <p:spPr/>
        <p:txBody>
          <a:bodyPr/>
          <a:lstStyle/>
          <a:p>
            <a:fld id="{D7E73BF0-1322-481A-85B0-7D5783909D9E}" type="slidenum">
              <a:rPr lang="zh-TW" altLang="en-US" smtClean="0"/>
              <a:t>15</a:t>
            </a:fld>
            <a:endParaRPr lang="zh-TW" altLang="en-US"/>
          </a:p>
        </p:txBody>
      </p:sp>
    </p:spTree>
    <p:extLst>
      <p:ext uri="{BB962C8B-B14F-4D97-AF65-F5344CB8AC3E}">
        <p14:creationId xmlns:p14="http://schemas.microsoft.com/office/powerpoint/2010/main" val="63449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23975"/>
          </a:xfrm>
        </p:spPr>
        <p:txBody>
          <a:bodyPr>
            <a:normAutofit fontScale="90000"/>
          </a:bodyPr>
          <a:lstStyle/>
          <a:p>
            <a:pPr algn="ctr">
              <a:defRPr/>
            </a:pPr>
            <a:r>
              <a:rPr lang="en-US" dirty="0"/>
              <a:t>Modifications to the von neumann model</a:t>
            </a:r>
          </a:p>
        </p:txBody>
      </p:sp>
      <p:pic>
        <p:nvPicPr>
          <p:cNvPr id="34819" name="Picture 3" descr="C:\Documents and Settings\liszka\Local Settings\Temporary Internet Files\Content.IE5\1G3WK4XC\MC90043386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628775"/>
            <a:ext cx="1827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D7E73BF0-1322-481A-85B0-7D5783909D9E}" type="slidenum">
              <a:rPr lang="zh-TW" altLang="en-US" smtClean="0"/>
              <a:t>16</a:t>
            </a:fld>
            <a:endParaRPr lang="zh-TW" altLang="en-US"/>
          </a:p>
        </p:txBody>
      </p:sp>
    </p:spTree>
    <p:extLst>
      <p:ext uri="{BB962C8B-B14F-4D97-AF65-F5344CB8AC3E}">
        <p14:creationId xmlns:p14="http://schemas.microsoft.com/office/powerpoint/2010/main" val="289544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zh-CN">
                <a:ea typeface="宋体" panose="02010600030101010101" pitchFamily="2" charset="-122"/>
              </a:rPr>
              <a:t>Basics of caching</a:t>
            </a:r>
          </a:p>
        </p:txBody>
      </p:sp>
      <p:sp>
        <p:nvSpPr>
          <p:cNvPr id="35842" name="Content Placeholder 2"/>
          <p:cNvSpPr>
            <a:spLocks noGrp="1"/>
          </p:cNvSpPr>
          <p:nvPr>
            <p:ph idx="1"/>
          </p:nvPr>
        </p:nvSpPr>
        <p:spPr/>
        <p:txBody>
          <a:bodyPr/>
          <a:lstStyle/>
          <a:p>
            <a:r>
              <a:rPr lang="en-US" altLang="zh-CN" dirty="0">
                <a:ea typeface="宋体" panose="02010600030101010101" pitchFamily="2" charset="-122"/>
              </a:rPr>
              <a:t>A collection of memory locations that can be accessed in </a:t>
            </a:r>
            <a:r>
              <a:rPr lang="en-US" altLang="zh-CN" dirty="0">
                <a:solidFill>
                  <a:srgbClr val="FF0000"/>
                </a:solidFill>
                <a:ea typeface="宋体" panose="02010600030101010101" pitchFamily="2" charset="-122"/>
              </a:rPr>
              <a:t>less time than </a:t>
            </a:r>
            <a:r>
              <a:rPr lang="en-US" altLang="zh-CN" dirty="0">
                <a:ea typeface="宋体" panose="02010600030101010101" pitchFamily="2" charset="-122"/>
              </a:rPr>
              <a:t>some other memory locations.</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A </a:t>
            </a:r>
            <a:r>
              <a:rPr lang="en-US" altLang="zh-CN" b="1" dirty="0">
                <a:solidFill>
                  <a:srgbClr val="0000FF"/>
                </a:solidFill>
                <a:ea typeface="宋体" panose="02010600030101010101" pitchFamily="2" charset="-122"/>
              </a:rPr>
              <a:t>CPU cache </a:t>
            </a:r>
            <a:r>
              <a:rPr lang="en-US" altLang="zh-CN" dirty="0">
                <a:ea typeface="宋体" panose="02010600030101010101" pitchFamily="2" charset="-122"/>
              </a:rPr>
              <a:t>is typically located on the same chip, or one that can be accessed </a:t>
            </a:r>
            <a:r>
              <a:rPr lang="en-US" altLang="zh-CN" dirty="0">
                <a:solidFill>
                  <a:srgbClr val="0000FF"/>
                </a:solidFill>
                <a:ea typeface="宋体" panose="02010600030101010101" pitchFamily="2" charset="-122"/>
              </a:rPr>
              <a:t>much faster than ordinary memory</a:t>
            </a:r>
            <a:r>
              <a:rPr lang="en-US" altLang="zh-CN" dirty="0">
                <a:ea typeface="宋体" panose="02010600030101010101" pitchFamily="2" charset="-122"/>
              </a:rPr>
              <a:t>.</a:t>
            </a:r>
          </a:p>
        </p:txBody>
      </p:sp>
      <p:pic>
        <p:nvPicPr>
          <p:cNvPr id="35844" name="Picture 2" descr="C:\Documents and Settings\liszka\Local Settings\Temporary Internet Files\Content.IE5\1G3WK4XC\MP90044829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797425"/>
            <a:ext cx="19431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17</a:t>
            </a:fld>
            <a:endParaRPr lang="zh-TW" altLang="en-US"/>
          </a:p>
        </p:txBody>
      </p:sp>
    </p:spTree>
    <p:extLst>
      <p:ext uri="{BB962C8B-B14F-4D97-AF65-F5344CB8AC3E}">
        <p14:creationId xmlns:p14="http://schemas.microsoft.com/office/powerpoint/2010/main" val="15646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zh-CN">
                <a:ea typeface="宋体" panose="02010600030101010101" pitchFamily="2" charset="-122"/>
              </a:rPr>
              <a:t>Principle of locality</a:t>
            </a:r>
          </a:p>
        </p:txBody>
      </p:sp>
      <p:sp>
        <p:nvSpPr>
          <p:cNvPr id="36866" name="Content Placeholder 2"/>
          <p:cNvSpPr>
            <a:spLocks noGrp="1"/>
          </p:cNvSpPr>
          <p:nvPr>
            <p:ph idx="1"/>
          </p:nvPr>
        </p:nvSpPr>
        <p:spPr/>
        <p:txBody>
          <a:bodyPr/>
          <a:lstStyle/>
          <a:p>
            <a:r>
              <a:rPr lang="en-US" altLang="zh-CN" dirty="0">
                <a:ea typeface="宋体" panose="02010600030101010101" pitchFamily="2" charset="-122"/>
              </a:rPr>
              <a:t>Accessing one location is followed by an access of a nearby location.</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Spatial locality </a:t>
            </a:r>
            <a:r>
              <a:rPr lang="en-US" altLang="zh-CN" dirty="0">
                <a:ea typeface="宋体" panose="02010600030101010101" pitchFamily="2" charset="-122"/>
              </a:rPr>
              <a:t>– accessing a </a:t>
            </a:r>
            <a:r>
              <a:rPr lang="en-US" altLang="zh-CN" dirty="0">
                <a:solidFill>
                  <a:srgbClr val="FF0000"/>
                </a:solidFill>
                <a:ea typeface="宋体" panose="02010600030101010101" pitchFamily="2" charset="-122"/>
              </a:rPr>
              <a:t>nearby location</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Temporal locality </a:t>
            </a:r>
            <a:r>
              <a:rPr lang="en-US" altLang="zh-CN" dirty="0">
                <a:ea typeface="宋体" panose="02010600030101010101" pitchFamily="2" charset="-122"/>
              </a:rPr>
              <a:t>– accessing in the </a:t>
            </a:r>
            <a:r>
              <a:rPr lang="en-US" altLang="zh-CN" dirty="0">
                <a:solidFill>
                  <a:srgbClr val="FF0000"/>
                </a:solidFill>
                <a:ea typeface="宋体" panose="02010600030101010101" pitchFamily="2" charset="-122"/>
              </a:rPr>
              <a:t>near future</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18</a:t>
            </a:fld>
            <a:endParaRPr lang="zh-TW" altLang="en-US"/>
          </a:p>
        </p:txBody>
      </p:sp>
    </p:spTree>
    <p:extLst>
      <p:ext uri="{BB962C8B-B14F-4D97-AF65-F5344CB8AC3E}">
        <p14:creationId xmlns:p14="http://schemas.microsoft.com/office/powerpoint/2010/main" val="3489975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zh-CN">
                <a:ea typeface="宋体" panose="02010600030101010101" pitchFamily="2" charset="-122"/>
              </a:rPr>
              <a:t>Principle of locality</a:t>
            </a:r>
          </a:p>
        </p:txBody>
      </p:sp>
      <p:sp>
        <p:nvSpPr>
          <p:cNvPr id="4" name="TextBox 3"/>
          <p:cNvSpPr txBox="1"/>
          <p:nvPr/>
        </p:nvSpPr>
        <p:spPr>
          <a:xfrm>
            <a:off x="2104799" y="1954750"/>
            <a:ext cx="5298245" cy="2948499"/>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3200" dirty="0">
                <a:solidFill>
                  <a:srgbClr val="0000FF"/>
                </a:solidFill>
                <a:latin typeface="Gungsuh" panose="02030600000101010101" pitchFamily="18" charset="-127"/>
                <a:ea typeface="Gungsuh" panose="02030600000101010101" pitchFamily="18" charset="-127"/>
              </a:rPr>
              <a:t>float z[1000];</a:t>
            </a:r>
          </a:p>
          <a:p>
            <a:pPr>
              <a:spcBef>
                <a:spcPct val="20000"/>
              </a:spcBef>
              <a:buClr>
                <a:schemeClr val="tx1"/>
              </a:buClr>
              <a:buSzPct val="60000"/>
              <a:buFont typeface="Wingdings" pitchFamily="2" charset="2"/>
              <a:buNone/>
              <a:defRPr/>
            </a:pPr>
            <a:r>
              <a:rPr lang="en-US" sz="3200" dirty="0">
                <a:solidFill>
                  <a:srgbClr val="0000FF"/>
                </a:solidFill>
                <a:latin typeface="Gungsuh" panose="02030600000101010101" pitchFamily="18" charset="-127"/>
                <a:ea typeface="Gungsuh" panose="02030600000101010101" pitchFamily="18" charset="-127"/>
              </a:rPr>
              <a:t>…</a:t>
            </a:r>
          </a:p>
          <a:p>
            <a:pPr>
              <a:spcBef>
                <a:spcPct val="20000"/>
              </a:spcBef>
              <a:buClr>
                <a:schemeClr val="tx1"/>
              </a:buClr>
              <a:buSzPct val="60000"/>
              <a:buFont typeface="Wingdings" pitchFamily="2" charset="2"/>
              <a:buNone/>
              <a:defRPr/>
            </a:pPr>
            <a:r>
              <a:rPr lang="en-US" sz="3200" dirty="0">
                <a:solidFill>
                  <a:srgbClr val="0000FF"/>
                </a:solidFill>
                <a:latin typeface="Gungsuh" panose="02030600000101010101" pitchFamily="18" charset="-127"/>
                <a:ea typeface="Gungsuh" panose="02030600000101010101" pitchFamily="18" charset="-127"/>
              </a:rPr>
              <a:t>sum = 0.0;</a:t>
            </a:r>
          </a:p>
          <a:p>
            <a:pPr>
              <a:spcBef>
                <a:spcPct val="20000"/>
              </a:spcBef>
              <a:buClr>
                <a:schemeClr val="tx1"/>
              </a:buClr>
              <a:buSzPct val="60000"/>
              <a:buFont typeface="Wingdings" pitchFamily="2" charset="2"/>
              <a:buNone/>
              <a:defRPr/>
            </a:pPr>
            <a:r>
              <a:rPr lang="en-US" sz="3200" dirty="0">
                <a:solidFill>
                  <a:srgbClr val="0000FF"/>
                </a:solidFill>
                <a:latin typeface="Gungsuh" panose="02030600000101010101" pitchFamily="18" charset="-127"/>
                <a:ea typeface="Gungsuh" panose="02030600000101010101" pitchFamily="18" charset="-127"/>
              </a:rPr>
              <a:t>for (</a:t>
            </a:r>
            <a:r>
              <a:rPr lang="en-US" sz="3200" dirty="0" err="1">
                <a:solidFill>
                  <a:srgbClr val="0000FF"/>
                </a:solidFill>
                <a:latin typeface="Gungsuh" panose="02030600000101010101" pitchFamily="18" charset="-127"/>
                <a:ea typeface="Gungsuh" panose="02030600000101010101" pitchFamily="18" charset="-127"/>
              </a:rPr>
              <a:t>i</a:t>
            </a:r>
            <a:r>
              <a:rPr lang="en-US" sz="3200" dirty="0">
                <a:solidFill>
                  <a:srgbClr val="0000FF"/>
                </a:solidFill>
                <a:latin typeface="Gungsuh" panose="02030600000101010101" pitchFamily="18" charset="-127"/>
                <a:ea typeface="Gungsuh" panose="02030600000101010101" pitchFamily="18" charset="-127"/>
              </a:rPr>
              <a:t> = 0; </a:t>
            </a:r>
            <a:r>
              <a:rPr lang="en-US" sz="3200" dirty="0" err="1">
                <a:solidFill>
                  <a:srgbClr val="0000FF"/>
                </a:solidFill>
                <a:latin typeface="Gungsuh" panose="02030600000101010101" pitchFamily="18" charset="-127"/>
                <a:ea typeface="Gungsuh" panose="02030600000101010101" pitchFamily="18" charset="-127"/>
              </a:rPr>
              <a:t>i</a:t>
            </a:r>
            <a:r>
              <a:rPr lang="en-US" sz="3200" dirty="0">
                <a:solidFill>
                  <a:srgbClr val="0000FF"/>
                </a:solidFill>
                <a:latin typeface="Gungsuh" panose="02030600000101010101" pitchFamily="18" charset="-127"/>
                <a:ea typeface="Gungsuh" panose="02030600000101010101" pitchFamily="18" charset="-127"/>
              </a:rPr>
              <a:t> &lt; 1000; </a:t>
            </a:r>
            <a:r>
              <a:rPr lang="en-US" sz="3200" dirty="0" err="1">
                <a:solidFill>
                  <a:srgbClr val="0000FF"/>
                </a:solidFill>
                <a:latin typeface="Gungsuh" panose="02030600000101010101" pitchFamily="18" charset="-127"/>
                <a:ea typeface="Gungsuh" panose="02030600000101010101" pitchFamily="18" charset="-127"/>
              </a:rPr>
              <a:t>i</a:t>
            </a:r>
            <a:r>
              <a:rPr lang="en-US" sz="3200" dirty="0">
                <a:solidFill>
                  <a:srgbClr val="0000FF"/>
                </a:solidFill>
                <a:latin typeface="Gungsuh" panose="02030600000101010101" pitchFamily="18" charset="-127"/>
                <a:ea typeface="Gungsuh" panose="02030600000101010101" pitchFamily="18" charset="-127"/>
              </a:rPr>
              <a:t>++)</a:t>
            </a:r>
          </a:p>
          <a:p>
            <a:pPr>
              <a:spcBef>
                <a:spcPct val="20000"/>
              </a:spcBef>
              <a:buClr>
                <a:schemeClr val="tx1"/>
              </a:buClr>
              <a:buSzPct val="60000"/>
              <a:buFont typeface="Wingdings" pitchFamily="2" charset="2"/>
              <a:buNone/>
              <a:defRPr/>
            </a:pPr>
            <a:r>
              <a:rPr lang="en-US" sz="3200" dirty="0">
                <a:solidFill>
                  <a:srgbClr val="0000FF"/>
                </a:solidFill>
                <a:latin typeface="Gungsuh" panose="02030600000101010101" pitchFamily="18" charset="-127"/>
                <a:ea typeface="Gungsuh" panose="02030600000101010101" pitchFamily="18" charset="-127"/>
              </a:rPr>
              <a:t>   sum += z[</a:t>
            </a:r>
            <a:r>
              <a:rPr lang="en-US" sz="3200" dirty="0" err="1">
                <a:solidFill>
                  <a:srgbClr val="0000FF"/>
                </a:solidFill>
                <a:latin typeface="Gungsuh" panose="02030600000101010101" pitchFamily="18" charset="-127"/>
                <a:ea typeface="Gungsuh" panose="02030600000101010101" pitchFamily="18" charset="-127"/>
              </a:rPr>
              <a:t>i</a:t>
            </a:r>
            <a:r>
              <a:rPr lang="en-US" sz="3200" dirty="0">
                <a:solidFill>
                  <a:srgbClr val="0000FF"/>
                </a:solidFill>
                <a:latin typeface="Gungsuh" panose="02030600000101010101" pitchFamily="18" charset="-127"/>
                <a:ea typeface="Gungsuh" panose="02030600000101010101" pitchFamily="18" charset="-127"/>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19</a:t>
            </a:fld>
            <a:endParaRPr lang="zh-TW" altLang="en-US"/>
          </a:p>
        </p:txBody>
      </p:sp>
    </p:spTree>
    <p:extLst>
      <p:ext uri="{BB962C8B-B14F-4D97-AF65-F5344CB8AC3E}">
        <p14:creationId xmlns:p14="http://schemas.microsoft.com/office/powerpoint/2010/main" val="195876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p>
        </p:txBody>
      </p:sp>
      <p:sp>
        <p:nvSpPr>
          <p:cNvPr id="3" name="内容占位符 2"/>
          <p:cNvSpPr>
            <a:spLocks noGrp="1"/>
          </p:cNvSpPr>
          <p:nvPr>
            <p:ph idx="1"/>
          </p:nvPr>
        </p:nvSpPr>
        <p:spPr/>
        <p:txBody>
          <a:bodyPr/>
          <a:lstStyle/>
          <a:p>
            <a:pPr>
              <a:lnSpc>
                <a:spcPct val="150000"/>
              </a:lnSpc>
            </a:pPr>
            <a:r>
              <a:rPr lang="zh-CN" altLang="en-US" dirty="0"/>
              <a:t>参考资料：</a:t>
            </a:r>
            <a:endParaRPr lang="en-US" altLang="zh-CN" dirty="0"/>
          </a:p>
          <a:p>
            <a:pPr lvl="1">
              <a:lnSpc>
                <a:spcPct val="150000"/>
              </a:lnSpc>
            </a:pPr>
            <a:r>
              <a:rPr lang="zh-CN" altLang="en-US" dirty="0"/>
              <a:t>并行程序设计导论，</a:t>
            </a:r>
            <a:r>
              <a:rPr lang="en-US" altLang="zh-CN" dirty="0"/>
              <a:t>Peter S Pacheco,  </a:t>
            </a:r>
            <a:r>
              <a:rPr lang="zh-CN" altLang="en-US" dirty="0"/>
              <a:t>机械工业出版社， </a:t>
            </a:r>
            <a:r>
              <a:rPr lang="en-US" altLang="zh-CN" dirty="0"/>
              <a:t>2016</a:t>
            </a:r>
          </a:p>
          <a:p>
            <a:pPr lvl="1">
              <a:lnSpc>
                <a:spcPct val="150000"/>
              </a:lnSpc>
            </a:pPr>
            <a:r>
              <a:rPr lang="en-US" altLang="zh-CN" dirty="0"/>
              <a:t>CHAPTER 2 Parallel Hardware and Parallel Software </a:t>
            </a:r>
            <a:endParaRPr lang="zh-CN" altLang="en-US" dirty="0"/>
          </a:p>
        </p:txBody>
      </p:sp>
      <p:sp>
        <p:nvSpPr>
          <p:cNvPr id="4" name="灯片编号占位符 3"/>
          <p:cNvSpPr>
            <a:spLocks noGrp="1"/>
          </p:cNvSpPr>
          <p:nvPr>
            <p:ph type="sldNum" sz="quarter" idx="12"/>
          </p:nvPr>
        </p:nvSpPr>
        <p:spPr/>
        <p:txBody>
          <a:bodyPr/>
          <a:lstStyle/>
          <a:p>
            <a:fld id="{D7E73BF0-1322-481A-85B0-7D5783909D9E}" type="slidenum">
              <a:rPr lang="zh-TW" altLang="en-US" smtClean="0"/>
              <a:t>2</a:t>
            </a:fld>
            <a:endParaRPr lang="zh-TW" altLang="en-US"/>
          </a:p>
        </p:txBody>
      </p:sp>
    </p:spTree>
    <p:extLst>
      <p:ext uri="{BB962C8B-B14F-4D97-AF65-F5344CB8AC3E}">
        <p14:creationId xmlns:p14="http://schemas.microsoft.com/office/powerpoint/2010/main" val="2427183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28650" y="111125"/>
            <a:ext cx="7886700" cy="1325563"/>
          </a:xfrm>
        </p:spPr>
        <p:txBody>
          <a:bodyPr/>
          <a:lstStyle/>
          <a:p>
            <a:r>
              <a:rPr lang="en-US" altLang="zh-CN" dirty="0">
                <a:ea typeface="宋体" panose="02010600030101010101" pitchFamily="2" charset="-122"/>
              </a:rPr>
              <a:t>Levels of Cache</a:t>
            </a:r>
          </a:p>
        </p:txBody>
      </p:sp>
      <p:sp>
        <p:nvSpPr>
          <p:cNvPr id="38915" name="Rectangle 3"/>
          <p:cNvSpPr>
            <a:spLocks noChangeArrowheads="1"/>
          </p:cNvSpPr>
          <p:nvPr/>
        </p:nvSpPr>
        <p:spPr bwMode="auto">
          <a:xfrm>
            <a:off x="1619250" y="4221163"/>
            <a:ext cx="5832475" cy="72072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38916" name="Rectangle 4"/>
          <p:cNvSpPr>
            <a:spLocks noChangeArrowheads="1"/>
          </p:cNvSpPr>
          <p:nvPr/>
        </p:nvSpPr>
        <p:spPr bwMode="auto">
          <a:xfrm>
            <a:off x="2627313" y="3213100"/>
            <a:ext cx="3816350" cy="5842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38917" name="Rectangle 5"/>
          <p:cNvSpPr>
            <a:spLocks noChangeArrowheads="1"/>
          </p:cNvSpPr>
          <p:nvPr/>
        </p:nvSpPr>
        <p:spPr bwMode="auto">
          <a:xfrm>
            <a:off x="3419475" y="2276475"/>
            <a:ext cx="2305050" cy="585788"/>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7" name="TextBox 6"/>
          <p:cNvSpPr txBox="1"/>
          <p:nvPr/>
        </p:nvSpPr>
        <p:spPr>
          <a:xfrm>
            <a:off x="3492500" y="2276475"/>
            <a:ext cx="639763" cy="585788"/>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L1</a:t>
            </a:r>
          </a:p>
        </p:txBody>
      </p:sp>
      <p:sp>
        <p:nvSpPr>
          <p:cNvPr id="8" name="TextBox 7"/>
          <p:cNvSpPr txBox="1"/>
          <p:nvPr/>
        </p:nvSpPr>
        <p:spPr>
          <a:xfrm>
            <a:off x="2700338" y="3213100"/>
            <a:ext cx="639762" cy="58420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L2</a:t>
            </a:r>
          </a:p>
        </p:txBody>
      </p:sp>
      <p:sp>
        <p:nvSpPr>
          <p:cNvPr id="9" name="TextBox 8"/>
          <p:cNvSpPr txBox="1"/>
          <p:nvPr/>
        </p:nvSpPr>
        <p:spPr>
          <a:xfrm>
            <a:off x="1692275" y="4292600"/>
            <a:ext cx="639763" cy="585788"/>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L3</a:t>
            </a:r>
          </a:p>
        </p:txBody>
      </p:sp>
      <p:sp>
        <p:nvSpPr>
          <p:cNvPr id="10" name="TextBox 9"/>
          <p:cNvSpPr txBox="1"/>
          <p:nvPr/>
        </p:nvSpPr>
        <p:spPr>
          <a:xfrm>
            <a:off x="900113" y="1341438"/>
            <a:ext cx="2348463"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b="1" dirty="0">
                <a:solidFill>
                  <a:srgbClr val="0000FF"/>
                </a:solidFill>
                <a:latin typeface="+mj-lt"/>
              </a:rPr>
              <a:t>smallest &amp; fastest</a:t>
            </a:r>
          </a:p>
        </p:txBody>
      </p:sp>
      <p:sp>
        <p:nvSpPr>
          <p:cNvPr id="38922" name="Freeform 11"/>
          <p:cNvSpPr>
            <a:spLocks noChangeArrowheads="1"/>
          </p:cNvSpPr>
          <p:nvPr/>
        </p:nvSpPr>
        <p:spPr bwMode="auto">
          <a:xfrm>
            <a:off x="1974850" y="1684338"/>
            <a:ext cx="1290638" cy="963612"/>
          </a:xfrm>
          <a:custGeom>
            <a:avLst/>
            <a:gdLst>
              <a:gd name="T0" fmla="*/ 159657 w 1291772"/>
              <a:gd name="T1" fmla="*/ 118533 h 962781"/>
              <a:gd name="T2" fmla="*/ 1117600 w 1291772"/>
              <a:gd name="T3" fmla="*/ 118533 h 962781"/>
              <a:gd name="T4" fmla="*/ 29029 w 1291772"/>
              <a:gd name="T5" fmla="*/ 829733 h 962781"/>
              <a:gd name="T6" fmla="*/ 1291772 w 1291772"/>
              <a:gd name="T7" fmla="*/ 916819 h 962781"/>
              <a:gd name="T8" fmla="*/ 0 60000 65536"/>
              <a:gd name="T9" fmla="*/ 0 60000 65536"/>
              <a:gd name="T10" fmla="*/ 0 60000 65536"/>
              <a:gd name="T11" fmla="*/ 0 60000 65536"/>
              <a:gd name="T12" fmla="*/ 0 w 1291772"/>
              <a:gd name="T13" fmla="*/ 0 h 962781"/>
              <a:gd name="T14" fmla="*/ 1291772 w 1291772"/>
              <a:gd name="T15" fmla="*/ 962781 h 962781"/>
            </a:gdLst>
            <a:ahLst/>
            <a:cxnLst>
              <a:cxn ang="T8">
                <a:pos x="T0" y="T1"/>
              </a:cxn>
              <a:cxn ang="T9">
                <a:pos x="T2" y="T3"/>
              </a:cxn>
              <a:cxn ang="T10">
                <a:pos x="T4" y="T5"/>
              </a:cxn>
              <a:cxn ang="T11">
                <a:pos x="T6" y="T7"/>
              </a:cxn>
            </a:cxnLst>
            <a:rect l="T12" t="T13" r="T14" b="T15"/>
            <a:pathLst>
              <a:path w="1291772" h="962781">
                <a:moveTo>
                  <a:pt x="159657" y="118533"/>
                </a:moveTo>
                <a:cubicBezTo>
                  <a:pt x="649514" y="59266"/>
                  <a:pt x="1139371" y="0"/>
                  <a:pt x="1117600" y="118533"/>
                </a:cubicBezTo>
                <a:cubicBezTo>
                  <a:pt x="1095829" y="237066"/>
                  <a:pt x="0" y="696685"/>
                  <a:pt x="29029" y="829733"/>
                </a:cubicBezTo>
                <a:cubicBezTo>
                  <a:pt x="58058" y="962781"/>
                  <a:pt x="674915" y="939800"/>
                  <a:pt x="1291772" y="916819"/>
                </a:cubicBezTo>
              </a:path>
            </a:pathLst>
          </a:custGeom>
          <a:ln>
            <a:headEnd/>
            <a:tailEnd type="arrow" w="med" len="med"/>
          </a:ln>
          <a:extLst>
            <a:ext uri="{909E8E84-426E-40DD-AFC4-6F175D3DCCD1}">
              <a14:hiddenFill xmlns:a14="http://schemas.microsoft.com/office/drawing/2010/main">
                <a:solidFill>
                  <a:srgbClr val="FFFFFF"/>
                </a:solidFill>
              </a14:hiddenFill>
            </a:ext>
          </a:extLst>
        </p:spPr>
        <p:style>
          <a:lnRef idx="3">
            <a:schemeClr val="accent2"/>
          </a:lnRef>
          <a:fillRef idx="0">
            <a:schemeClr val="accent2"/>
          </a:fillRef>
          <a:effectRef idx="2">
            <a:schemeClr val="accent2"/>
          </a:effectRef>
          <a:fontRef idx="minor">
            <a:schemeClr val="tx1"/>
          </a:fontRef>
        </p:style>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13" name="TextBox 12"/>
          <p:cNvSpPr txBox="1"/>
          <p:nvPr/>
        </p:nvSpPr>
        <p:spPr>
          <a:xfrm>
            <a:off x="5940425" y="5229225"/>
            <a:ext cx="2277034"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b="1" dirty="0">
                <a:solidFill>
                  <a:srgbClr val="FF0000"/>
                </a:solidFill>
                <a:latin typeface="+mj-lt"/>
              </a:rPr>
              <a:t>largest &amp; slowest</a:t>
            </a:r>
          </a:p>
        </p:txBody>
      </p:sp>
      <p:pic>
        <p:nvPicPr>
          <p:cNvPr id="38924" name="Picture 6" descr="C:\Documents and Settings\liszka\Local Settings\Temporary Internet Files\Content.IE5\Q7HGDQRM\MC90005281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338" y="2276475"/>
            <a:ext cx="6429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7" descr="C:\Documents and Settings\liszka\Local Settings\Temporary Internet Files\Content.IE5\5W39ONER\MC90033027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325" y="4437063"/>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Freeform 19"/>
          <p:cNvSpPr>
            <a:spLocks noChangeArrowheads="1"/>
          </p:cNvSpPr>
          <p:nvPr/>
        </p:nvSpPr>
        <p:spPr bwMode="auto">
          <a:xfrm>
            <a:off x="4492625" y="5040313"/>
            <a:ext cx="1414463" cy="473075"/>
          </a:xfrm>
          <a:custGeom>
            <a:avLst/>
            <a:gdLst>
              <a:gd name="T0" fmla="*/ 1415144 w 1415144"/>
              <a:gd name="T1" fmla="*/ 406400 h 474133"/>
              <a:gd name="T2" fmla="*/ 181429 w 1415144"/>
              <a:gd name="T3" fmla="*/ 406400 h 474133"/>
              <a:gd name="T4" fmla="*/ 326572 w 1415144"/>
              <a:gd name="T5" fmla="*/ 0 h 474133"/>
              <a:gd name="T6" fmla="*/ 0 60000 65536"/>
              <a:gd name="T7" fmla="*/ 0 60000 65536"/>
              <a:gd name="T8" fmla="*/ 0 60000 65536"/>
              <a:gd name="T9" fmla="*/ 0 w 1415144"/>
              <a:gd name="T10" fmla="*/ 0 h 474133"/>
              <a:gd name="T11" fmla="*/ 1415144 w 1415144"/>
              <a:gd name="T12" fmla="*/ 474133 h 474133"/>
            </a:gdLst>
            <a:ahLst/>
            <a:cxnLst>
              <a:cxn ang="T6">
                <a:pos x="T0" y="T1"/>
              </a:cxn>
              <a:cxn ang="T7">
                <a:pos x="T2" y="T3"/>
              </a:cxn>
              <a:cxn ang="T8">
                <a:pos x="T4" y="T5"/>
              </a:cxn>
            </a:cxnLst>
            <a:rect l="T9" t="T10" r="T11" b="T12"/>
            <a:pathLst>
              <a:path w="1415144" h="474133">
                <a:moveTo>
                  <a:pt x="1415144" y="406400"/>
                </a:moveTo>
                <a:cubicBezTo>
                  <a:pt x="889001" y="440266"/>
                  <a:pt x="362858" y="474133"/>
                  <a:pt x="181429" y="406400"/>
                </a:cubicBezTo>
                <a:cubicBezTo>
                  <a:pt x="0" y="338667"/>
                  <a:pt x="163286" y="169333"/>
                  <a:pt x="326572" y="0"/>
                </a:cubicBezTo>
              </a:path>
            </a:pathLst>
          </a:custGeom>
          <a:ln>
            <a:headEnd/>
            <a:tailEnd type="arrow" w="med" len="med"/>
          </a:ln>
          <a:extLst>
            <a:ext uri="{909E8E84-426E-40DD-AFC4-6F175D3DCCD1}">
              <a14:hiddenFill xmlns:a14="http://schemas.microsoft.com/office/drawing/2010/main">
                <a:solidFill>
                  <a:srgbClr val="FFFFFF"/>
                </a:solidFill>
              </a14:hiddenFill>
            </a:ext>
          </a:extLst>
        </p:spPr>
        <p:style>
          <a:lnRef idx="3">
            <a:schemeClr val="accent2"/>
          </a:lnRef>
          <a:fillRef idx="0">
            <a:schemeClr val="accent2"/>
          </a:fillRef>
          <a:effectRef idx="2">
            <a:schemeClr val="accent2"/>
          </a:effectRef>
          <a:fontRef idx="minor">
            <a:schemeClr val="tx1"/>
          </a:fontRef>
        </p:style>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2" name="灯片编号占位符 1"/>
          <p:cNvSpPr>
            <a:spLocks noGrp="1"/>
          </p:cNvSpPr>
          <p:nvPr>
            <p:ph type="sldNum" sz="quarter" idx="12"/>
          </p:nvPr>
        </p:nvSpPr>
        <p:spPr/>
        <p:txBody>
          <a:bodyPr/>
          <a:lstStyle/>
          <a:p>
            <a:fld id="{D7E73BF0-1322-481A-85B0-7D5783909D9E}" type="slidenum">
              <a:rPr lang="zh-TW" altLang="en-US" smtClean="0"/>
              <a:t>20</a:t>
            </a:fld>
            <a:endParaRPr lang="zh-TW" altLang="en-US"/>
          </a:p>
        </p:txBody>
      </p:sp>
    </p:spTree>
    <p:extLst>
      <p:ext uri="{BB962C8B-B14F-4D97-AF65-F5344CB8AC3E}">
        <p14:creationId xmlns:p14="http://schemas.microsoft.com/office/powerpoint/2010/main" val="1711815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592137" y="76199"/>
            <a:ext cx="7886700" cy="1325563"/>
          </a:xfrm>
        </p:spPr>
        <p:txBody>
          <a:bodyPr/>
          <a:lstStyle/>
          <a:p>
            <a:r>
              <a:rPr lang="en-US" altLang="zh-CN" dirty="0">
                <a:ea typeface="宋体" panose="02010600030101010101" pitchFamily="2" charset="-122"/>
              </a:rPr>
              <a:t>Cache hit</a:t>
            </a:r>
          </a:p>
        </p:txBody>
      </p:sp>
      <p:sp>
        <p:nvSpPr>
          <p:cNvPr id="39939" name="Rectangle 3"/>
          <p:cNvSpPr>
            <a:spLocks noChangeArrowheads="1"/>
          </p:cNvSpPr>
          <p:nvPr/>
        </p:nvSpPr>
        <p:spPr bwMode="auto">
          <a:xfrm>
            <a:off x="1945822" y="4795973"/>
            <a:ext cx="5832475" cy="72072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39940" name="Rectangle 4"/>
          <p:cNvSpPr>
            <a:spLocks noChangeArrowheads="1"/>
          </p:cNvSpPr>
          <p:nvPr/>
        </p:nvSpPr>
        <p:spPr bwMode="auto">
          <a:xfrm>
            <a:off x="2953885" y="3787910"/>
            <a:ext cx="3816350" cy="5842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39941" name="Rectangle 5"/>
          <p:cNvSpPr>
            <a:spLocks noChangeArrowheads="1"/>
          </p:cNvSpPr>
          <p:nvPr/>
        </p:nvSpPr>
        <p:spPr bwMode="auto">
          <a:xfrm>
            <a:off x="3746047" y="2851285"/>
            <a:ext cx="2305050" cy="585788"/>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7" name="TextBox 6"/>
          <p:cNvSpPr txBox="1"/>
          <p:nvPr/>
        </p:nvSpPr>
        <p:spPr>
          <a:xfrm>
            <a:off x="3819072" y="2851285"/>
            <a:ext cx="639763" cy="585788"/>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L1</a:t>
            </a:r>
          </a:p>
        </p:txBody>
      </p:sp>
      <p:sp>
        <p:nvSpPr>
          <p:cNvPr id="8" name="TextBox 7"/>
          <p:cNvSpPr txBox="1"/>
          <p:nvPr/>
        </p:nvSpPr>
        <p:spPr>
          <a:xfrm>
            <a:off x="3026910" y="3787910"/>
            <a:ext cx="639762" cy="58420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L2</a:t>
            </a:r>
          </a:p>
        </p:txBody>
      </p:sp>
      <p:sp>
        <p:nvSpPr>
          <p:cNvPr id="9" name="TextBox 8"/>
          <p:cNvSpPr txBox="1"/>
          <p:nvPr/>
        </p:nvSpPr>
        <p:spPr>
          <a:xfrm>
            <a:off x="2018847" y="4867410"/>
            <a:ext cx="639763" cy="585788"/>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L3</a:t>
            </a:r>
          </a:p>
        </p:txBody>
      </p:sp>
      <p:pic>
        <p:nvPicPr>
          <p:cNvPr id="39945" name="Picture 2" descr="C:\Documents and Settings\liszka\Local Settings\Temporary Internet Files\Content.IE5\5W39ONER\MC90043383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435" y="140176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6" name="Freeform 16"/>
          <p:cNvSpPr>
            <a:spLocks noChangeArrowheads="1"/>
          </p:cNvSpPr>
          <p:nvPr/>
        </p:nvSpPr>
        <p:spPr bwMode="auto">
          <a:xfrm>
            <a:off x="2649085" y="1982923"/>
            <a:ext cx="2379662" cy="711200"/>
          </a:xfrm>
          <a:custGeom>
            <a:avLst/>
            <a:gdLst>
              <a:gd name="T0" fmla="*/ 0 w 2380343"/>
              <a:gd name="T1" fmla="*/ 0 h 711200"/>
              <a:gd name="T2" fmla="*/ 1494972 w 2380343"/>
              <a:gd name="T3" fmla="*/ 130628 h 711200"/>
              <a:gd name="T4" fmla="*/ 2380343 w 2380343"/>
              <a:gd name="T5" fmla="*/ 711200 h 711200"/>
              <a:gd name="T6" fmla="*/ 0 60000 65536"/>
              <a:gd name="T7" fmla="*/ 0 60000 65536"/>
              <a:gd name="T8" fmla="*/ 0 60000 65536"/>
              <a:gd name="T9" fmla="*/ 0 w 2380343"/>
              <a:gd name="T10" fmla="*/ 0 h 711200"/>
              <a:gd name="T11" fmla="*/ 2380343 w 2380343"/>
              <a:gd name="T12" fmla="*/ 711200 h 711200"/>
            </a:gdLst>
            <a:ahLst/>
            <a:cxnLst>
              <a:cxn ang="T6">
                <a:pos x="T0" y="T1"/>
              </a:cxn>
              <a:cxn ang="T7">
                <a:pos x="T2" y="T3"/>
              </a:cxn>
              <a:cxn ang="T8">
                <a:pos x="T4" y="T5"/>
              </a:cxn>
            </a:cxnLst>
            <a:rect l="T9" t="T10" r="T11" b="T12"/>
            <a:pathLst>
              <a:path w="2380343" h="711200">
                <a:moveTo>
                  <a:pt x="0" y="0"/>
                </a:moveTo>
                <a:cubicBezTo>
                  <a:pt x="549123" y="6047"/>
                  <a:pt x="1098247" y="12095"/>
                  <a:pt x="1494971" y="130628"/>
                </a:cubicBezTo>
                <a:cubicBezTo>
                  <a:pt x="1891695" y="249161"/>
                  <a:pt x="2136019" y="480180"/>
                  <a:pt x="2380343" y="711200"/>
                </a:cubicBezTo>
              </a:path>
            </a:pathLst>
          </a:custGeom>
          <a:ln>
            <a:headEnd/>
            <a:tailEnd type="arrow" w="med" len="med"/>
          </a:ln>
          <a:extLst>
            <a:ext uri="{909E8E84-426E-40DD-AFC4-6F175D3DCCD1}">
              <a14:hiddenFill xmlns:a14="http://schemas.microsoft.com/office/drawing/2010/main">
                <a:solidFill>
                  <a:srgbClr val="FFFFFF"/>
                </a:solidFill>
              </a14:hiddenFill>
            </a:ext>
          </a:extLst>
        </p:spPr>
        <p:style>
          <a:lnRef idx="3">
            <a:schemeClr val="accent2"/>
          </a:lnRef>
          <a:fillRef idx="0">
            <a:schemeClr val="accent2"/>
          </a:fillRef>
          <a:effectRef idx="2">
            <a:schemeClr val="accent2"/>
          </a:effectRef>
          <a:fontRef idx="minor">
            <a:schemeClr val="tx1"/>
          </a:fontRef>
        </p:style>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18" name="TextBox 17"/>
          <p:cNvSpPr txBox="1"/>
          <p:nvPr/>
        </p:nvSpPr>
        <p:spPr>
          <a:xfrm>
            <a:off x="4827135" y="2924310"/>
            <a:ext cx="1174750" cy="46037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solidFill>
                  <a:schemeClr val="tx2">
                    <a:lumMod val="60000"/>
                    <a:lumOff val="40000"/>
                  </a:schemeClr>
                </a:solidFill>
                <a:latin typeface="+mj-lt"/>
              </a:rPr>
              <a:t>x   sum</a:t>
            </a:r>
          </a:p>
        </p:txBody>
      </p:sp>
      <p:sp>
        <p:nvSpPr>
          <p:cNvPr id="19" name="TextBox 18"/>
          <p:cNvSpPr txBox="1"/>
          <p:nvPr/>
        </p:nvSpPr>
        <p:spPr>
          <a:xfrm>
            <a:off x="4611235" y="3859348"/>
            <a:ext cx="1752600" cy="461962"/>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solidFill>
                  <a:schemeClr val="tx2">
                    <a:lumMod val="60000"/>
                    <a:lumOff val="40000"/>
                  </a:schemeClr>
                </a:solidFill>
                <a:latin typeface="+mj-lt"/>
              </a:rPr>
              <a:t>y    z    total</a:t>
            </a:r>
          </a:p>
        </p:txBody>
      </p:sp>
      <p:sp>
        <p:nvSpPr>
          <p:cNvPr id="21" name="TextBox 20"/>
          <p:cNvSpPr txBox="1"/>
          <p:nvPr/>
        </p:nvSpPr>
        <p:spPr>
          <a:xfrm>
            <a:off x="3530147" y="4940435"/>
            <a:ext cx="3463925" cy="46037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solidFill>
                  <a:schemeClr val="tx2">
                    <a:lumMod val="60000"/>
                    <a:lumOff val="40000"/>
                  </a:schemeClr>
                </a:solidFill>
                <a:latin typeface="+mj-lt"/>
              </a:rPr>
              <a:t>A[ ]   radius   r1    center</a:t>
            </a:r>
          </a:p>
        </p:txBody>
      </p:sp>
      <p:sp>
        <p:nvSpPr>
          <p:cNvPr id="22" name="TextBox 21"/>
          <p:cNvSpPr txBox="1"/>
          <p:nvPr/>
        </p:nvSpPr>
        <p:spPr>
          <a:xfrm>
            <a:off x="2882447" y="2059123"/>
            <a:ext cx="1174750" cy="461962"/>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latin typeface="+mj-lt"/>
              </a:rPr>
              <a:t>fetch  x</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21</a:t>
            </a:fld>
            <a:endParaRPr lang="zh-TW" altLang="en-US"/>
          </a:p>
        </p:txBody>
      </p:sp>
    </p:spTree>
    <p:extLst>
      <p:ext uri="{BB962C8B-B14F-4D97-AF65-F5344CB8AC3E}">
        <p14:creationId xmlns:p14="http://schemas.microsoft.com/office/powerpoint/2010/main" val="31836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94711" y="158192"/>
            <a:ext cx="7886700" cy="1325563"/>
          </a:xfrm>
        </p:spPr>
        <p:txBody>
          <a:bodyPr/>
          <a:lstStyle/>
          <a:p>
            <a:r>
              <a:rPr lang="en-US" altLang="zh-CN" dirty="0">
                <a:ea typeface="宋体" panose="02010600030101010101" pitchFamily="2" charset="-122"/>
              </a:rPr>
              <a:t>Cache miss</a:t>
            </a:r>
          </a:p>
        </p:txBody>
      </p:sp>
      <p:sp>
        <p:nvSpPr>
          <p:cNvPr id="40963" name="Rectangle 3"/>
          <p:cNvSpPr>
            <a:spLocks noChangeArrowheads="1"/>
          </p:cNvSpPr>
          <p:nvPr/>
        </p:nvSpPr>
        <p:spPr bwMode="auto">
          <a:xfrm>
            <a:off x="1540873" y="4743678"/>
            <a:ext cx="5832475" cy="58477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40964" name="Rectangle 4"/>
          <p:cNvSpPr>
            <a:spLocks noChangeArrowheads="1"/>
          </p:cNvSpPr>
          <p:nvPr/>
        </p:nvSpPr>
        <p:spPr bwMode="auto">
          <a:xfrm>
            <a:off x="2548936" y="3735615"/>
            <a:ext cx="3816350" cy="5842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40965" name="Rectangle 5"/>
          <p:cNvSpPr>
            <a:spLocks noChangeArrowheads="1"/>
          </p:cNvSpPr>
          <p:nvPr/>
        </p:nvSpPr>
        <p:spPr bwMode="auto">
          <a:xfrm>
            <a:off x="3341098" y="2798990"/>
            <a:ext cx="2305050" cy="585788"/>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7" name="TextBox 6"/>
          <p:cNvSpPr txBox="1"/>
          <p:nvPr/>
        </p:nvSpPr>
        <p:spPr>
          <a:xfrm>
            <a:off x="3414123" y="2798990"/>
            <a:ext cx="397866" cy="369332"/>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L1</a:t>
            </a:r>
          </a:p>
        </p:txBody>
      </p:sp>
      <p:sp>
        <p:nvSpPr>
          <p:cNvPr id="8" name="TextBox 7"/>
          <p:cNvSpPr txBox="1"/>
          <p:nvPr/>
        </p:nvSpPr>
        <p:spPr>
          <a:xfrm>
            <a:off x="2621961" y="3735615"/>
            <a:ext cx="397866" cy="369332"/>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L2</a:t>
            </a:r>
          </a:p>
        </p:txBody>
      </p:sp>
      <p:sp>
        <p:nvSpPr>
          <p:cNvPr id="9" name="TextBox 8"/>
          <p:cNvSpPr txBox="1"/>
          <p:nvPr/>
        </p:nvSpPr>
        <p:spPr>
          <a:xfrm>
            <a:off x="1613898" y="4815115"/>
            <a:ext cx="397866" cy="369332"/>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dirty="0">
                <a:latin typeface="+mj-lt"/>
              </a:rPr>
              <a:t>L3</a:t>
            </a:r>
          </a:p>
        </p:txBody>
      </p:sp>
      <p:pic>
        <p:nvPicPr>
          <p:cNvPr id="40969" name="Picture 2" descr="C:\Documents and Settings\liszka\Local Settings\Temporary Internet Files\Content.IE5\5W39ONER\MC90043383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11" y="128769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Freeform 16"/>
          <p:cNvSpPr>
            <a:spLocks noChangeArrowheads="1"/>
          </p:cNvSpPr>
          <p:nvPr/>
        </p:nvSpPr>
        <p:spPr bwMode="auto">
          <a:xfrm>
            <a:off x="2244136" y="1930628"/>
            <a:ext cx="2379662" cy="584775"/>
          </a:xfrm>
          <a:custGeom>
            <a:avLst/>
            <a:gdLst>
              <a:gd name="T0" fmla="*/ 0 w 2380343"/>
              <a:gd name="T1" fmla="*/ 0 h 711200"/>
              <a:gd name="T2" fmla="*/ 1494972 w 2380343"/>
              <a:gd name="T3" fmla="*/ 130628 h 711200"/>
              <a:gd name="T4" fmla="*/ 2380343 w 2380343"/>
              <a:gd name="T5" fmla="*/ 711200 h 711200"/>
              <a:gd name="T6" fmla="*/ 0 60000 65536"/>
              <a:gd name="T7" fmla="*/ 0 60000 65536"/>
              <a:gd name="T8" fmla="*/ 0 60000 65536"/>
              <a:gd name="T9" fmla="*/ 0 w 2380343"/>
              <a:gd name="T10" fmla="*/ 0 h 711200"/>
              <a:gd name="T11" fmla="*/ 2380343 w 2380343"/>
              <a:gd name="T12" fmla="*/ 711200 h 711200"/>
            </a:gdLst>
            <a:ahLst/>
            <a:cxnLst>
              <a:cxn ang="T6">
                <a:pos x="T0" y="T1"/>
              </a:cxn>
              <a:cxn ang="T7">
                <a:pos x="T2" y="T3"/>
              </a:cxn>
              <a:cxn ang="T8">
                <a:pos x="T4" y="T5"/>
              </a:cxn>
            </a:cxnLst>
            <a:rect l="T9" t="T10" r="T11" b="T12"/>
            <a:pathLst>
              <a:path w="2380343" h="711200">
                <a:moveTo>
                  <a:pt x="0" y="0"/>
                </a:moveTo>
                <a:cubicBezTo>
                  <a:pt x="549123" y="6047"/>
                  <a:pt x="1098247" y="12095"/>
                  <a:pt x="1494971" y="130628"/>
                </a:cubicBezTo>
                <a:cubicBezTo>
                  <a:pt x="1891695" y="249161"/>
                  <a:pt x="2136019" y="480180"/>
                  <a:pt x="2380343" y="711200"/>
                </a:cubicBezTo>
              </a:path>
            </a:pathLst>
          </a:custGeom>
          <a:ln>
            <a:headEnd/>
            <a:tailEnd type="arrow" w="med" len="med"/>
          </a:ln>
          <a:extLst>
            <a:ext uri="{909E8E84-426E-40DD-AFC4-6F175D3DCCD1}">
              <a14:hiddenFill xmlns:a14="http://schemas.microsoft.com/office/drawing/2010/main">
                <a:solidFill>
                  <a:srgbClr val="FFFFFF"/>
                </a:solidFill>
              </a14:hiddenFill>
            </a:ext>
          </a:extLst>
        </p:spPr>
        <p:style>
          <a:lnRef idx="3">
            <a:schemeClr val="accent2"/>
          </a:lnRef>
          <a:fillRef idx="0">
            <a:schemeClr val="accent2"/>
          </a:fillRef>
          <a:effectRef idx="2">
            <a:schemeClr val="accent2"/>
          </a:effectRef>
          <a:fontRef idx="minor">
            <a:schemeClr val="tx1"/>
          </a:fontRef>
        </p:style>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18" name="TextBox 17"/>
          <p:cNvSpPr txBox="1"/>
          <p:nvPr/>
        </p:nvSpPr>
        <p:spPr>
          <a:xfrm>
            <a:off x="4422186" y="2872015"/>
            <a:ext cx="1050288"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latin typeface="+mj-lt"/>
              </a:rPr>
              <a:t>y   sum</a:t>
            </a:r>
          </a:p>
        </p:txBody>
      </p:sp>
      <p:sp>
        <p:nvSpPr>
          <p:cNvPr id="19" name="TextBox 18"/>
          <p:cNvSpPr txBox="1"/>
          <p:nvPr/>
        </p:nvSpPr>
        <p:spPr>
          <a:xfrm>
            <a:off x="4206286" y="3807053"/>
            <a:ext cx="1685590"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latin typeface="+mj-lt"/>
              </a:rPr>
              <a:t>r1    z    total</a:t>
            </a:r>
          </a:p>
        </p:txBody>
      </p:sp>
      <p:sp>
        <p:nvSpPr>
          <p:cNvPr id="21" name="TextBox 20"/>
          <p:cNvSpPr txBox="1"/>
          <p:nvPr/>
        </p:nvSpPr>
        <p:spPr>
          <a:xfrm>
            <a:off x="3125198" y="4888140"/>
            <a:ext cx="2639633"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latin typeface="+mj-lt"/>
              </a:rPr>
              <a:t>A[ ]   radius    center</a:t>
            </a:r>
          </a:p>
        </p:txBody>
      </p:sp>
      <p:sp>
        <p:nvSpPr>
          <p:cNvPr id="22" name="TextBox 21"/>
          <p:cNvSpPr txBox="1"/>
          <p:nvPr/>
        </p:nvSpPr>
        <p:spPr>
          <a:xfrm>
            <a:off x="2477498" y="2006828"/>
            <a:ext cx="1072858" cy="46166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400" dirty="0">
                <a:latin typeface="+mj-lt"/>
              </a:rPr>
              <a:t>fetch  x</a:t>
            </a:r>
          </a:p>
        </p:txBody>
      </p:sp>
      <p:sp>
        <p:nvSpPr>
          <p:cNvPr id="40975" name="Flowchart: Magnetic Disk 15"/>
          <p:cNvSpPr>
            <a:spLocks noChangeArrowheads="1"/>
          </p:cNvSpPr>
          <p:nvPr/>
        </p:nvSpPr>
        <p:spPr bwMode="auto">
          <a:xfrm>
            <a:off x="7230473" y="1359128"/>
            <a:ext cx="1008063" cy="1162050"/>
          </a:xfrm>
          <a:prstGeom prst="flowChartMagneticDisk">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40976" name="Rectangle 19"/>
          <p:cNvSpPr>
            <a:spLocks noChangeArrowheads="1"/>
          </p:cNvSpPr>
          <p:nvPr/>
        </p:nvSpPr>
        <p:spPr bwMode="auto">
          <a:xfrm>
            <a:off x="7589248" y="193539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400">
                <a:latin typeface="Arial" panose="020B0604020202020204" pitchFamily="34" charset="0"/>
                <a:ea typeface="宋体" panose="02010600030101010101" pitchFamily="2" charset="-122"/>
              </a:rPr>
              <a:t>x</a:t>
            </a:r>
            <a:endParaRPr lang="en-US" altLang="zh-CN">
              <a:ea typeface="宋体" panose="02010600030101010101" pitchFamily="2" charset="-122"/>
            </a:endParaRPr>
          </a:p>
        </p:txBody>
      </p:sp>
      <p:sp>
        <p:nvSpPr>
          <p:cNvPr id="40977" name="Rectangle 22"/>
          <p:cNvSpPr>
            <a:spLocks noChangeArrowheads="1"/>
          </p:cNvSpPr>
          <p:nvPr/>
        </p:nvSpPr>
        <p:spPr bwMode="auto">
          <a:xfrm>
            <a:off x="7230473" y="2511653"/>
            <a:ext cx="11509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ctr"/>
            <a:r>
              <a:rPr lang="en-US" altLang="zh-CN" sz="2000">
                <a:latin typeface="Arial" panose="020B0604020202020204" pitchFamily="34" charset="0"/>
                <a:ea typeface="宋体" panose="02010600030101010101" pitchFamily="2" charset="-122"/>
              </a:rPr>
              <a:t>main</a:t>
            </a:r>
          </a:p>
          <a:p>
            <a:pPr algn="ctr"/>
            <a:r>
              <a:rPr lang="en-US" altLang="zh-CN" sz="2000">
                <a:latin typeface="Arial" panose="020B0604020202020204" pitchFamily="34" charset="0"/>
                <a:ea typeface="宋体" panose="02010600030101010101" pitchFamily="2" charset="-122"/>
              </a:rPr>
              <a:t>memory</a:t>
            </a:r>
            <a:endParaRPr lang="en-US" altLang="zh-CN" sz="2800">
              <a:ea typeface="宋体" panose="02010600030101010101" pitchFamily="2" charset="-122"/>
            </a:endParaRP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22</a:t>
            </a:fld>
            <a:endParaRPr lang="zh-TW" altLang="en-US"/>
          </a:p>
        </p:txBody>
      </p:sp>
    </p:spTree>
    <p:extLst>
      <p:ext uri="{BB962C8B-B14F-4D97-AF65-F5344CB8AC3E}">
        <p14:creationId xmlns:p14="http://schemas.microsoft.com/office/powerpoint/2010/main" val="126150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zh-CN">
                <a:ea typeface="宋体" panose="02010600030101010101" pitchFamily="2" charset="-122"/>
              </a:rPr>
              <a:t>Issues with cache</a:t>
            </a:r>
          </a:p>
        </p:txBody>
      </p:sp>
      <p:sp>
        <p:nvSpPr>
          <p:cNvPr id="41986" name="Content Placeholder 2"/>
          <p:cNvSpPr>
            <a:spLocks noGrp="1"/>
          </p:cNvSpPr>
          <p:nvPr>
            <p:ph idx="1"/>
          </p:nvPr>
        </p:nvSpPr>
        <p:spPr>
          <a:xfrm>
            <a:off x="539750" y="1690689"/>
            <a:ext cx="8270875" cy="4473574"/>
          </a:xfrm>
        </p:spPr>
        <p:txBody>
          <a:bodyPr/>
          <a:lstStyle/>
          <a:p>
            <a:r>
              <a:rPr lang="en-US" altLang="zh-CN" dirty="0">
                <a:ea typeface="宋体" panose="02010600030101010101" pitchFamily="2" charset="-122"/>
              </a:rPr>
              <a:t>When a CPU writes data to cache, the value in cache may be inconsistent with the value in main memory.</a:t>
            </a:r>
          </a:p>
          <a:p>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Write-through</a:t>
            </a:r>
            <a:r>
              <a:rPr lang="en-US" altLang="zh-CN" dirty="0">
                <a:solidFill>
                  <a:srgbClr val="0000FF"/>
                </a:solidFill>
                <a:ea typeface="宋体" panose="02010600030101010101" pitchFamily="2" charset="-122"/>
              </a:rPr>
              <a:t> caches </a:t>
            </a:r>
            <a:r>
              <a:rPr lang="en-US" altLang="zh-CN" dirty="0">
                <a:ea typeface="宋体" panose="02010600030101010101" pitchFamily="2" charset="-122"/>
              </a:rPr>
              <a:t>handle this by updating the data in main memory at the time it is written to cache.</a:t>
            </a:r>
          </a:p>
          <a:p>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Write-back</a:t>
            </a:r>
            <a:r>
              <a:rPr lang="en-US" altLang="zh-CN" dirty="0">
                <a:solidFill>
                  <a:srgbClr val="0000FF"/>
                </a:solidFill>
                <a:ea typeface="宋体" panose="02010600030101010101" pitchFamily="2" charset="-122"/>
              </a:rPr>
              <a:t> caches </a:t>
            </a:r>
            <a:r>
              <a:rPr lang="en-US" altLang="zh-CN" dirty="0">
                <a:ea typeface="宋体" panose="02010600030101010101" pitchFamily="2" charset="-122"/>
              </a:rPr>
              <a:t>mark data in the cache as </a:t>
            </a:r>
            <a:r>
              <a:rPr lang="en-US" altLang="zh-CN" dirty="0">
                <a:solidFill>
                  <a:srgbClr val="C00000"/>
                </a:solidFill>
                <a:ea typeface="宋体" panose="02010600030101010101" pitchFamily="2" charset="-122"/>
              </a:rPr>
              <a:t>dirty</a:t>
            </a:r>
            <a:r>
              <a:rPr lang="en-US" altLang="zh-CN" dirty="0">
                <a:ea typeface="宋体" panose="02010600030101010101" pitchFamily="2" charset="-122"/>
              </a:rPr>
              <a:t>. When the cache line is replaced by a new cache line from memory, the </a:t>
            </a:r>
            <a:r>
              <a:rPr lang="en-US" altLang="zh-CN" dirty="0">
                <a:solidFill>
                  <a:srgbClr val="C00000"/>
                </a:solidFill>
                <a:ea typeface="宋体" panose="02010600030101010101" pitchFamily="2" charset="-122"/>
              </a:rPr>
              <a:t>dirty</a:t>
            </a:r>
            <a:r>
              <a:rPr lang="en-US" altLang="zh-CN" dirty="0">
                <a:ea typeface="宋体" panose="02010600030101010101" pitchFamily="2" charset="-122"/>
              </a:rPr>
              <a:t> line is written to memory.</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23</a:t>
            </a:fld>
            <a:endParaRPr lang="zh-TW" altLang="en-US"/>
          </a:p>
        </p:txBody>
      </p:sp>
    </p:spTree>
    <p:extLst>
      <p:ext uri="{BB962C8B-B14F-4D97-AF65-F5344CB8AC3E}">
        <p14:creationId xmlns:p14="http://schemas.microsoft.com/office/powerpoint/2010/main" val="3455719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zh-CN" dirty="0">
                <a:ea typeface="宋体" panose="02010600030101010101" pitchFamily="2" charset="-122"/>
              </a:rPr>
              <a:t>Cache mappings</a:t>
            </a:r>
          </a:p>
        </p:txBody>
      </p:sp>
      <p:sp>
        <p:nvSpPr>
          <p:cNvPr id="43010" name="Content Placeholder 2"/>
          <p:cNvSpPr>
            <a:spLocks noGrp="1"/>
          </p:cNvSpPr>
          <p:nvPr>
            <p:ph idx="1"/>
          </p:nvPr>
        </p:nvSpPr>
        <p:spPr>
          <a:xfrm>
            <a:off x="684213" y="1528353"/>
            <a:ext cx="8270875" cy="4564471"/>
          </a:xfrm>
        </p:spPr>
        <p:txBody>
          <a:bodyPr/>
          <a:lstStyle/>
          <a:p>
            <a:r>
              <a:rPr lang="en-US" altLang="zh-CN" b="1" dirty="0">
                <a:solidFill>
                  <a:srgbClr val="0000FF"/>
                </a:solidFill>
                <a:ea typeface="宋体" panose="02010600030101010101" pitchFamily="2" charset="-122"/>
              </a:rPr>
              <a:t>Full associative </a:t>
            </a:r>
            <a:r>
              <a:rPr lang="en-US" altLang="zh-CN" dirty="0">
                <a:ea typeface="宋体" panose="02010600030101010101" pitchFamily="2" charset="-122"/>
              </a:rPr>
              <a:t>– a new line can be placed at </a:t>
            </a:r>
            <a:r>
              <a:rPr lang="en-US" altLang="zh-CN" dirty="0">
                <a:solidFill>
                  <a:srgbClr val="FF0000"/>
                </a:solidFill>
                <a:ea typeface="宋体" panose="02010600030101010101" pitchFamily="2" charset="-122"/>
              </a:rPr>
              <a:t>any location</a:t>
            </a:r>
            <a:r>
              <a:rPr lang="en-US" altLang="zh-CN" dirty="0">
                <a:ea typeface="宋体" panose="02010600030101010101" pitchFamily="2" charset="-122"/>
              </a:rPr>
              <a:t> in the cache.</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Direct mapped </a:t>
            </a:r>
            <a:r>
              <a:rPr lang="en-US" altLang="zh-CN" dirty="0">
                <a:ea typeface="宋体" panose="02010600030101010101" pitchFamily="2" charset="-122"/>
              </a:rPr>
              <a:t>– each cache line has a </a:t>
            </a:r>
            <a:r>
              <a:rPr lang="en-US" altLang="zh-CN" dirty="0">
                <a:solidFill>
                  <a:srgbClr val="FF0000"/>
                </a:solidFill>
                <a:ea typeface="宋体" panose="02010600030101010101" pitchFamily="2" charset="-122"/>
              </a:rPr>
              <a:t>unique location</a:t>
            </a:r>
            <a:r>
              <a:rPr lang="en-US" altLang="zh-CN" dirty="0">
                <a:ea typeface="宋体" panose="02010600030101010101" pitchFamily="2" charset="-122"/>
              </a:rPr>
              <a:t> in the cache to which it will be assigned.</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i="1" dirty="0">
                <a:solidFill>
                  <a:srgbClr val="0000FF"/>
                </a:solidFill>
                <a:ea typeface="宋体" panose="02010600030101010101" pitchFamily="2" charset="-122"/>
              </a:rPr>
              <a:t>n</a:t>
            </a:r>
            <a:r>
              <a:rPr lang="en-US" altLang="zh-CN" b="1" dirty="0">
                <a:solidFill>
                  <a:srgbClr val="0000FF"/>
                </a:solidFill>
                <a:ea typeface="宋体" panose="02010600030101010101" pitchFamily="2" charset="-122"/>
              </a:rPr>
              <a:t>-way set associative </a:t>
            </a:r>
            <a:r>
              <a:rPr lang="en-US" altLang="zh-CN" dirty="0">
                <a:ea typeface="宋体" panose="02010600030101010101" pitchFamily="2" charset="-122"/>
              </a:rPr>
              <a:t>– each cache line can be placed in </a:t>
            </a:r>
            <a:r>
              <a:rPr lang="en-US" altLang="zh-CN" dirty="0">
                <a:solidFill>
                  <a:srgbClr val="FF0000"/>
                </a:solidFill>
                <a:ea typeface="宋体" panose="02010600030101010101" pitchFamily="2" charset="-122"/>
              </a:rPr>
              <a:t>one of </a:t>
            </a:r>
            <a:r>
              <a:rPr lang="en-US" altLang="zh-CN" i="1" dirty="0">
                <a:solidFill>
                  <a:srgbClr val="FF0000"/>
                </a:solidFill>
                <a:ea typeface="宋体" panose="02010600030101010101" pitchFamily="2" charset="-122"/>
              </a:rPr>
              <a:t>n</a:t>
            </a:r>
            <a:r>
              <a:rPr lang="en-US" altLang="zh-CN" dirty="0">
                <a:solidFill>
                  <a:srgbClr val="FF0000"/>
                </a:solidFill>
                <a:ea typeface="宋体" panose="02010600030101010101" pitchFamily="2" charset="-122"/>
              </a:rPr>
              <a:t> different locations </a:t>
            </a:r>
            <a:r>
              <a:rPr lang="en-US" altLang="zh-CN" dirty="0">
                <a:ea typeface="宋体" panose="02010600030101010101" pitchFamily="2" charset="-122"/>
              </a:rPr>
              <a:t>in the cache.</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24</a:t>
            </a:fld>
            <a:endParaRPr lang="zh-TW" altLang="en-US"/>
          </a:p>
        </p:txBody>
      </p:sp>
    </p:spTree>
    <p:extLst>
      <p:ext uri="{BB962C8B-B14F-4D97-AF65-F5344CB8AC3E}">
        <p14:creationId xmlns:p14="http://schemas.microsoft.com/office/powerpoint/2010/main" val="100295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zh-CN" i="1">
                <a:ea typeface="宋体" panose="02010600030101010101" pitchFamily="2" charset="-122"/>
              </a:rPr>
              <a:t>n</a:t>
            </a:r>
            <a:r>
              <a:rPr lang="en-US" altLang="zh-CN">
                <a:ea typeface="宋体" panose="02010600030101010101" pitchFamily="2" charset="-122"/>
              </a:rPr>
              <a:t>-way set associative</a:t>
            </a:r>
          </a:p>
        </p:txBody>
      </p:sp>
      <p:sp>
        <p:nvSpPr>
          <p:cNvPr id="44034" name="Content Placeholder 2"/>
          <p:cNvSpPr>
            <a:spLocks noGrp="1"/>
          </p:cNvSpPr>
          <p:nvPr>
            <p:ph idx="1"/>
          </p:nvPr>
        </p:nvSpPr>
        <p:spPr>
          <a:xfrm>
            <a:off x="684213" y="1515290"/>
            <a:ext cx="7775575" cy="4721997"/>
          </a:xfrm>
        </p:spPr>
        <p:txBody>
          <a:bodyPr/>
          <a:lstStyle/>
          <a:p>
            <a:r>
              <a:rPr lang="en-US" altLang="zh-CN" dirty="0">
                <a:ea typeface="宋体" panose="02010600030101010101" pitchFamily="2" charset="-122"/>
              </a:rPr>
              <a:t>When </a:t>
            </a:r>
            <a:r>
              <a:rPr lang="en-US" altLang="zh-CN" dirty="0">
                <a:solidFill>
                  <a:srgbClr val="FF0000"/>
                </a:solidFill>
                <a:ea typeface="宋体" panose="02010600030101010101" pitchFamily="2" charset="-122"/>
              </a:rPr>
              <a:t>more than one line </a:t>
            </a:r>
            <a:r>
              <a:rPr lang="en-US" altLang="zh-CN" dirty="0">
                <a:ea typeface="宋体" panose="02010600030101010101" pitchFamily="2" charset="-122"/>
              </a:rPr>
              <a:t>in memory can be mapped to several different locations in cache </a:t>
            </a:r>
          </a:p>
          <a:p>
            <a:r>
              <a:rPr lang="en-US" altLang="zh-CN" dirty="0">
                <a:ea typeface="宋体" panose="02010600030101010101" pitchFamily="2" charset="-122"/>
              </a:rPr>
              <a:t>we also need to be able to </a:t>
            </a:r>
            <a:r>
              <a:rPr lang="en-US" altLang="zh-CN" dirty="0">
                <a:solidFill>
                  <a:srgbClr val="C00000"/>
                </a:solidFill>
                <a:ea typeface="宋体" panose="02010600030101010101" pitchFamily="2" charset="-122"/>
              </a:rPr>
              <a:t>decide which line </a:t>
            </a:r>
            <a:r>
              <a:rPr lang="en-US" altLang="zh-CN" dirty="0">
                <a:ea typeface="宋体" panose="02010600030101010101" pitchFamily="2" charset="-122"/>
              </a:rPr>
              <a:t>should be </a:t>
            </a:r>
            <a:r>
              <a:rPr lang="en-US" altLang="zh-CN" dirty="0">
                <a:solidFill>
                  <a:srgbClr val="C00000"/>
                </a:solidFill>
                <a:ea typeface="宋体" panose="02010600030101010101" pitchFamily="2" charset="-122"/>
              </a:rPr>
              <a:t>replaced</a:t>
            </a:r>
            <a:r>
              <a:rPr lang="en-US" altLang="zh-CN" dirty="0">
                <a:ea typeface="宋体" panose="02010600030101010101" pitchFamily="2" charset="-122"/>
              </a:rPr>
              <a:t> or </a:t>
            </a:r>
            <a:r>
              <a:rPr lang="en-US" altLang="zh-CN" dirty="0">
                <a:solidFill>
                  <a:srgbClr val="C00000"/>
                </a:solidFill>
                <a:ea typeface="宋体" panose="02010600030101010101" pitchFamily="2" charset="-122"/>
              </a:rPr>
              <a:t>evicted</a:t>
            </a:r>
            <a:r>
              <a:rPr lang="en-US" altLang="zh-CN" dirty="0">
                <a:ea typeface="宋体" panose="02010600030101010101" pitchFamily="2" charset="-122"/>
              </a:rPr>
              <a:t>.</a:t>
            </a:r>
          </a:p>
        </p:txBody>
      </p:sp>
      <p:grpSp>
        <p:nvGrpSpPr>
          <p:cNvPr id="44036" name="Group 7"/>
          <p:cNvGrpSpPr>
            <a:grpSpLocks/>
          </p:cNvGrpSpPr>
          <p:nvPr/>
        </p:nvGrpSpPr>
        <p:grpSpPr bwMode="auto">
          <a:xfrm>
            <a:off x="6365875" y="3500438"/>
            <a:ext cx="2133600" cy="2370137"/>
            <a:chOff x="6365476" y="3501008"/>
            <a:chExt cx="2134619" cy="2370212"/>
          </a:xfrm>
        </p:grpSpPr>
        <p:pic>
          <p:nvPicPr>
            <p:cNvPr id="44038" name="Picture 2" descr="C:\Documents and Settings\liszka\Local Settings\Temporary Internet Files\Content.IE5\3X5GU20H\MC90007882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5476" y="3501008"/>
              <a:ext cx="2134619" cy="23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6"/>
            <p:cNvSpPr>
              <a:spLocks noChangeArrowheads="1"/>
            </p:cNvSpPr>
            <p:nvPr/>
          </p:nvSpPr>
          <p:spPr bwMode="auto">
            <a:xfrm>
              <a:off x="7020272" y="4005064"/>
              <a:ext cx="216024" cy="3600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grpSp>
      <p:sp>
        <p:nvSpPr>
          <p:cNvPr id="44037" name="TextBox 5"/>
          <p:cNvSpPr txBox="1">
            <a:spLocks noChangeArrowheads="1"/>
          </p:cNvSpPr>
          <p:nvPr/>
        </p:nvSpPr>
        <p:spPr bwMode="auto">
          <a:xfrm>
            <a:off x="6804025" y="3860800"/>
            <a:ext cx="4905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4400" b="1" i="1">
                <a:solidFill>
                  <a:srgbClr val="C00000"/>
                </a:solidFill>
                <a:latin typeface="Bell MT" panose="02020503060305020303" pitchFamily="18" charset="0"/>
                <a:ea typeface="宋体" panose="02010600030101010101" pitchFamily="2" charset="-122"/>
              </a:rPr>
              <a:t>x</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25</a:t>
            </a:fld>
            <a:endParaRPr lang="zh-TW" altLang="en-US"/>
          </a:p>
        </p:txBody>
      </p:sp>
    </p:spTree>
    <p:extLst>
      <p:ext uri="{BB962C8B-B14F-4D97-AF65-F5344CB8AC3E}">
        <p14:creationId xmlns:p14="http://schemas.microsoft.com/office/powerpoint/2010/main" val="383118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tLang="zh-CN">
                <a:ea typeface="宋体" panose="02010600030101010101" pitchFamily="2" charset="-122"/>
              </a:rPr>
              <a:t>Example </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475" y="1522776"/>
            <a:ext cx="43815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Rectangle 5"/>
          <p:cNvSpPr/>
          <p:nvPr/>
        </p:nvSpPr>
        <p:spPr>
          <a:xfrm>
            <a:off x="1041816" y="5956241"/>
            <a:ext cx="7187784" cy="400110"/>
          </a:xfrm>
          <a:prstGeom prst="rect">
            <a:avLst/>
          </a:prstGeom>
        </p:spPr>
        <p:txBody>
          <a:bodyPr wrap="square">
            <a:spAutoFit/>
          </a:bodyPr>
          <a:lstStyle/>
          <a:p>
            <a:pPr>
              <a:spcBef>
                <a:spcPct val="20000"/>
              </a:spcBef>
              <a:buClr>
                <a:schemeClr val="tx1"/>
              </a:buClr>
              <a:buSzPct val="60000"/>
              <a:buFont typeface="Wingdings" pitchFamily="2" charset="2"/>
              <a:buNone/>
              <a:defRPr/>
            </a:pPr>
            <a:r>
              <a:rPr lang="en-US" sz="2000" dirty="0">
                <a:latin typeface="+mj-lt"/>
              </a:rPr>
              <a:t>Table 2.1: Assignments of a 16-line main memory to a 4-line cache</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26</a:t>
            </a:fld>
            <a:endParaRPr lang="zh-TW" altLang="en-US"/>
          </a:p>
        </p:txBody>
      </p:sp>
    </p:spTree>
    <p:extLst>
      <p:ext uri="{BB962C8B-B14F-4D97-AF65-F5344CB8AC3E}">
        <p14:creationId xmlns:p14="http://schemas.microsoft.com/office/powerpoint/2010/main" val="7425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541564" y="82098"/>
            <a:ext cx="7886700" cy="1325563"/>
          </a:xfrm>
        </p:spPr>
        <p:txBody>
          <a:bodyPr/>
          <a:lstStyle/>
          <a:p>
            <a:r>
              <a:rPr lang="en-US" altLang="zh-CN" dirty="0">
                <a:ea typeface="宋体" panose="02010600030101010101" pitchFamily="2" charset="-122"/>
              </a:rPr>
              <a:t>Caches and programs</a:t>
            </a: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767" y="1240971"/>
            <a:ext cx="4473240" cy="34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787" y="4912855"/>
            <a:ext cx="6092863" cy="177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27</a:t>
            </a:fld>
            <a:endParaRPr lang="zh-TW" altLang="en-US"/>
          </a:p>
        </p:txBody>
      </p:sp>
      <p:sp>
        <p:nvSpPr>
          <p:cNvPr id="3" name="矩形 2">
            <a:extLst>
              <a:ext uri="{FF2B5EF4-FFF2-40B4-BE49-F238E27FC236}">
                <a16:creationId xmlns:a16="http://schemas.microsoft.com/office/drawing/2014/main" id="{FA3731ED-3615-4B77-B37E-B58FDBD640B4}"/>
              </a:ext>
            </a:extLst>
          </p:cNvPr>
          <p:cNvSpPr/>
          <p:nvPr/>
        </p:nvSpPr>
        <p:spPr>
          <a:xfrm>
            <a:off x="2209800" y="2122713"/>
            <a:ext cx="3467100" cy="102870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4A303B-5596-4361-A46E-7F054DD3F5AE}"/>
              </a:ext>
            </a:extLst>
          </p:cNvPr>
          <p:cNvSpPr/>
          <p:nvPr/>
        </p:nvSpPr>
        <p:spPr>
          <a:xfrm>
            <a:off x="2209800" y="3687532"/>
            <a:ext cx="3467100" cy="102870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138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a:ea typeface="宋体" panose="02010600030101010101" pitchFamily="2" charset="-122"/>
              </a:rPr>
              <a:t>Virtual memory (1)</a:t>
            </a:r>
          </a:p>
        </p:txBody>
      </p:sp>
      <p:sp>
        <p:nvSpPr>
          <p:cNvPr id="47106" name="Content Placeholder 4"/>
          <p:cNvSpPr>
            <a:spLocks noGrp="1"/>
          </p:cNvSpPr>
          <p:nvPr>
            <p:ph idx="1"/>
          </p:nvPr>
        </p:nvSpPr>
        <p:spPr/>
        <p:txBody>
          <a:bodyPr/>
          <a:lstStyle/>
          <a:p>
            <a:r>
              <a:rPr lang="en-US" altLang="zh-CN" dirty="0">
                <a:ea typeface="宋体" panose="02010600030101010101" pitchFamily="2" charset="-122"/>
              </a:rPr>
              <a:t>If we run a very large program or a program that accesses very large data sets, all of the instructions and data </a:t>
            </a:r>
            <a:r>
              <a:rPr lang="en-US" altLang="zh-CN" dirty="0">
                <a:solidFill>
                  <a:srgbClr val="C00000"/>
                </a:solidFill>
                <a:ea typeface="宋体" panose="02010600030101010101" pitchFamily="2" charset="-122"/>
              </a:rPr>
              <a:t>may not fit into main memory</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Virtual memory functions as a </a:t>
            </a:r>
            <a:r>
              <a:rPr lang="en-US" altLang="zh-CN" dirty="0">
                <a:solidFill>
                  <a:srgbClr val="C00000"/>
                </a:solidFill>
                <a:ea typeface="宋体" panose="02010600030101010101" pitchFamily="2" charset="-122"/>
              </a:rPr>
              <a:t>cache</a:t>
            </a:r>
            <a:r>
              <a:rPr lang="en-US" altLang="zh-CN" dirty="0">
                <a:ea typeface="宋体" panose="02010600030101010101" pitchFamily="2" charset="-122"/>
              </a:rPr>
              <a:t> for </a:t>
            </a:r>
            <a:r>
              <a:rPr lang="en-US" altLang="zh-CN" dirty="0">
                <a:solidFill>
                  <a:srgbClr val="C00000"/>
                </a:solidFill>
                <a:ea typeface="宋体" panose="02010600030101010101" pitchFamily="2" charset="-122"/>
              </a:rPr>
              <a:t>secondary storage</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28</a:t>
            </a:fld>
            <a:endParaRPr lang="zh-TW" altLang="en-US"/>
          </a:p>
        </p:txBody>
      </p:sp>
      <p:sp>
        <p:nvSpPr>
          <p:cNvPr id="3" name="文本框 2">
            <a:extLst>
              <a:ext uri="{FF2B5EF4-FFF2-40B4-BE49-F238E27FC236}">
                <a16:creationId xmlns:a16="http://schemas.microsoft.com/office/drawing/2014/main" id="{79F04FDC-8CFF-4B1E-B22A-68E1840CE5D1}"/>
              </a:ext>
            </a:extLst>
          </p:cNvPr>
          <p:cNvSpPr txBox="1"/>
          <p:nvPr/>
        </p:nvSpPr>
        <p:spPr>
          <a:xfrm>
            <a:off x="842433" y="4957233"/>
            <a:ext cx="2387600" cy="369332"/>
          </a:xfrm>
          <a:prstGeom prst="rect">
            <a:avLst/>
          </a:prstGeom>
          <a:noFill/>
        </p:spPr>
        <p:txBody>
          <a:bodyPr wrap="square" rtlCol="0">
            <a:spAutoFit/>
          </a:bodyPr>
          <a:lstStyle/>
          <a:p>
            <a:r>
              <a:rPr lang="en-US" altLang="zh-CN" dirty="0">
                <a:hlinkClick r:id="rId2" action="ppaction://hlinksldjump"/>
              </a:rPr>
              <a:t>Using virtual address</a:t>
            </a:r>
            <a:endParaRPr lang="zh-CN" altLang="en-US" dirty="0"/>
          </a:p>
        </p:txBody>
      </p:sp>
    </p:spTree>
    <p:extLst>
      <p:ext uri="{BB962C8B-B14F-4D97-AF65-F5344CB8AC3E}">
        <p14:creationId xmlns:p14="http://schemas.microsoft.com/office/powerpoint/2010/main" val="199345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106">
                                            <p:txEl>
                                              <p:pRg st="1" end="1"/>
                                            </p:txEl>
                                          </p:spTgt>
                                        </p:tgtEl>
                                        <p:attrNameLst>
                                          <p:attrName>style.visibility</p:attrName>
                                        </p:attrNameLst>
                                      </p:cBhvr>
                                      <p:to>
                                        <p:strVal val="visible"/>
                                      </p:to>
                                    </p:set>
                                    <p:animEffect transition="in" filter="wipe(down)">
                                      <p:cBhvr>
                                        <p:cTn id="7" dur="500"/>
                                        <p:tgtEl>
                                          <p:spTgt spid="471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zh-CN">
                <a:ea typeface="宋体" panose="02010600030101010101" pitchFamily="2" charset="-122"/>
              </a:rPr>
              <a:t>Virtual memory (2)</a:t>
            </a:r>
          </a:p>
        </p:txBody>
      </p:sp>
      <p:sp>
        <p:nvSpPr>
          <p:cNvPr id="48130" name="Content Placeholder 2"/>
          <p:cNvSpPr>
            <a:spLocks noGrp="1"/>
          </p:cNvSpPr>
          <p:nvPr>
            <p:ph idx="1"/>
          </p:nvPr>
        </p:nvSpPr>
        <p:spPr/>
        <p:txBody>
          <a:bodyPr/>
          <a:lstStyle/>
          <a:p>
            <a:r>
              <a:rPr lang="en-US" altLang="zh-CN" dirty="0">
                <a:ea typeface="宋体" panose="02010600030101010101" pitchFamily="2" charset="-122"/>
              </a:rPr>
              <a:t>It exploits the principle of </a:t>
            </a:r>
            <a:r>
              <a:rPr lang="en-US" altLang="zh-CN" dirty="0">
                <a:solidFill>
                  <a:srgbClr val="FF0000"/>
                </a:solidFill>
                <a:ea typeface="宋体" panose="02010600030101010101" pitchFamily="2" charset="-122"/>
              </a:rPr>
              <a:t>spatial and temporal locality</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dirty="0">
                <a:ea typeface="宋体" panose="02010600030101010101" pitchFamily="2" charset="-122"/>
              </a:rPr>
              <a:t>It only keeps the </a:t>
            </a:r>
            <a:r>
              <a:rPr lang="en-US" altLang="zh-CN" dirty="0">
                <a:solidFill>
                  <a:srgbClr val="FF0000"/>
                </a:solidFill>
                <a:ea typeface="宋体" panose="02010600030101010101" pitchFamily="2" charset="-122"/>
              </a:rPr>
              <a:t>active parts </a:t>
            </a:r>
            <a:r>
              <a:rPr lang="en-US" altLang="zh-CN" dirty="0">
                <a:ea typeface="宋体" panose="02010600030101010101" pitchFamily="2" charset="-122"/>
              </a:rPr>
              <a:t>of running programs in main memory.</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29</a:t>
            </a:fld>
            <a:endParaRPr lang="zh-TW" altLang="en-US"/>
          </a:p>
        </p:txBody>
      </p:sp>
    </p:spTree>
    <p:extLst>
      <p:ext uri="{BB962C8B-B14F-4D97-AF65-F5344CB8AC3E}">
        <p14:creationId xmlns:p14="http://schemas.microsoft.com/office/powerpoint/2010/main" val="353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130">
                                            <p:txEl>
                                              <p:pRg st="2" end="2"/>
                                            </p:txEl>
                                          </p:spTgt>
                                        </p:tgtEl>
                                        <p:attrNameLst>
                                          <p:attrName>style.visibility</p:attrName>
                                        </p:attrNameLst>
                                      </p:cBhvr>
                                      <p:to>
                                        <p:strVal val="visible"/>
                                      </p:to>
                                    </p:set>
                                    <p:animEffect transition="in" filter="wipe(down)">
                                      <p:cBhvr>
                                        <p:cTn id="7" dur="500"/>
                                        <p:tgtEl>
                                          <p:spTgt spid="48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9" descr="C:\Documents and Settings\liszka\Local Settings\Temporary Internet Files\Content.IE5\5W39ONER\MP90040198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325" y="3018835"/>
            <a:ext cx="2081213"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16747" y="1634421"/>
            <a:ext cx="7772400" cy="708025"/>
          </a:xfrm>
        </p:spPr>
        <p:txBody>
          <a:bodyPr>
            <a:normAutofit fontScale="90000"/>
          </a:bodyPr>
          <a:lstStyle/>
          <a:p>
            <a:pPr>
              <a:defRPr/>
            </a:pPr>
            <a:r>
              <a:rPr lang="en-US" dirty="0"/>
              <a:t>Some background</a:t>
            </a:r>
          </a:p>
        </p:txBody>
      </p:sp>
      <p:pic>
        <p:nvPicPr>
          <p:cNvPr id="21508" name="Picture 6" descr="C:\Documents and Settings\liszka\Local Settings\Temporary Internet Files\Content.IE5\1G3WK4XC\MP90028983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656" y="3360147"/>
            <a:ext cx="3657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descr="C:\Documents and Settings\liszka\Local Settings\Temporary Internet Files\Content.IE5\5W39ONER\MP90040373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2" y="2619919"/>
            <a:ext cx="2505075"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D7E73BF0-1322-481A-85B0-7D5783909D9E}" type="slidenum">
              <a:rPr lang="zh-TW" altLang="en-US" smtClean="0"/>
              <a:t>3</a:t>
            </a:fld>
            <a:endParaRPr lang="zh-TW" altLang="en-US"/>
          </a:p>
        </p:txBody>
      </p:sp>
    </p:spTree>
    <p:extLst>
      <p:ext uri="{BB962C8B-B14F-4D97-AF65-F5344CB8AC3E}">
        <p14:creationId xmlns:p14="http://schemas.microsoft.com/office/powerpoint/2010/main" val="22241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zh-CN">
                <a:ea typeface="宋体" panose="02010600030101010101" pitchFamily="2" charset="-122"/>
              </a:rPr>
              <a:t>Virtual memory (3)</a:t>
            </a:r>
          </a:p>
        </p:txBody>
      </p:sp>
      <p:sp>
        <p:nvSpPr>
          <p:cNvPr id="49154"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Swap space </a:t>
            </a:r>
            <a:r>
              <a:rPr lang="en-US" altLang="zh-CN" dirty="0">
                <a:ea typeface="宋体" panose="02010600030101010101" pitchFamily="2" charset="-122"/>
              </a:rPr>
              <a:t>- those parts that are </a:t>
            </a:r>
            <a:r>
              <a:rPr lang="en-US" altLang="zh-CN" dirty="0">
                <a:solidFill>
                  <a:srgbClr val="0000FF"/>
                </a:solidFill>
                <a:ea typeface="宋体" panose="02010600030101010101" pitchFamily="2" charset="-122"/>
              </a:rPr>
              <a:t>idle</a:t>
            </a:r>
            <a:r>
              <a:rPr lang="en-US" altLang="zh-CN" dirty="0">
                <a:ea typeface="宋体" panose="02010600030101010101" pitchFamily="2" charset="-122"/>
              </a:rPr>
              <a:t> are kept in a block of secondary storage.</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Pages</a:t>
            </a:r>
            <a:r>
              <a:rPr lang="en-US" altLang="zh-CN" dirty="0">
                <a:ea typeface="宋体" panose="02010600030101010101" pitchFamily="2" charset="-122"/>
              </a:rPr>
              <a:t> – blocks of data and instructions.</a:t>
            </a:r>
          </a:p>
          <a:p>
            <a:pPr lvl="1"/>
            <a:r>
              <a:rPr lang="en-US" altLang="zh-CN" dirty="0">
                <a:ea typeface="宋体" panose="02010600030101010101" pitchFamily="2" charset="-122"/>
              </a:rPr>
              <a:t>Usually these are relatively large.</a:t>
            </a:r>
          </a:p>
          <a:p>
            <a:pPr lvl="1"/>
            <a:r>
              <a:rPr lang="en-US" altLang="zh-CN" dirty="0">
                <a:ea typeface="宋体" panose="02010600030101010101" pitchFamily="2" charset="-122"/>
              </a:rPr>
              <a:t>Most systems have a fixed page size that </a:t>
            </a:r>
          </a:p>
          <a:p>
            <a:pPr marL="457200" lvl="1" indent="0">
              <a:buNone/>
            </a:pPr>
            <a:r>
              <a:rPr lang="en-US" altLang="zh-CN" dirty="0">
                <a:ea typeface="宋体" panose="02010600030101010101" pitchFamily="2" charset="-122"/>
              </a:rPr>
              <a:t>   currently ranges from </a:t>
            </a:r>
            <a:r>
              <a:rPr lang="en-US" altLang="zh-CN" dirty="0">
                <a:solidFill>
                  <a:srgbClr val="0000FF"/>
                </a:solidFill>
                <a:ea typeface="宋体" panose="02010600030101010101" pitchFamily="2" charset="-122"/>
              </a:rPr>
              <a:t>4 to 16 kilobytes</a:t>
            </a:r>
            <a:r>
              <a:rPr lang="en-US" altLang="zh-CN" dirty="0">
                <a:ea typeface="宋体" panose="02010600030101010101" pitchFamily="2" charset="-122"/>
              </a:rPr>
              <a:t>.</a:t>
            </a:r>
          </a:p>
        </p:txBody>
      </p:sp>
      <p:sp>
        <p:nvSpPr>
          <p:cNvPr id="44034" name="Documents"/>
          <p:cNvSpPr>
            <a:spLocks noEditPoints="1" noChangeArrowheads="1"/>
          </p:cNvSpPr>
          <p:nvPr/>
        </p:nvSpPr>
        <p:spPr bwMode="auto">
          <a:xfrm>
            <a:off x="7280795" y="3348610"/>
            <a:ext cx="892175" cy="1120775"/>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buClr>
                <a:schemeClr val="tx1"/>
              </a:buClr>
              <a:buSzPct val="60000"/>
              <a:buFont typeface="Wingdings" pitchFamily="2" charset="2"/>
              <a:buNone/>
              <a:defRPr/>
            </a:pPr>
            <a:endParaRPr lang="en-US"/>
          </a:p>
        </p:txBody>
      </p:sp>
      <p:sp>
        <p:nvSpPr>
          <p:cNvPr id="2" name="灯片编号占位符 1"/>
          <p:cNvSpPr>
            <a:spLocks noGrp="1"/>
          </p:cNvSpPr>
          <p:nvPr>
            <p:ph type="sldNum" sz="quarter" idx="12"/>
          </p:nvPr>
        </p:nvSpPr>
        <p:spPr/>
        <p:txBody>
          <a:bodyPr/>
          <a:lstStyle/>
          <a:p>
            <a:fld id="{D7E73BF0-1322-481A-85B0-7D5783909D9E}" type="slidenum">
              <a:rPr lang="zh-TW" altLang="en-US" smtClean="0"/>
              <a:t>30</a:t>
            </a:fld>
            <a:endParaRPr lang="zh-TW" altLang="en-US"/>
          </a:p>
        </p:txBody>
      </p:sp>
      <p:sp>
        <p:nvSpPr>
          <p:cNvPr id="3" name="文本框 2">
            <a:extLst>
              <a:ext uri="{FF2B5EF4-FFF2-40B4-BE49-F238E27FC236}">
                <a16:creationId xmlns:a16="http://schemas.microsoft.com/office/drawing/2014/main" id="{8C6E82B8-0330-47D7-B3B6-EB01BE130173}"/>
              </a:ext>
            </a:extLst>
          </p:cNvPr>
          <p:cNvSpPr txBox="1"/>
          <p:nvPr/>
        </p:nvSpPr>
        <p:spPr>
          <a:xfrm>
            <a:off x="778933" y="5338233"/>
            <a:ext cx="2273300" cy="369332"/>
          </a:xfrm>
          <a:prstGeom prst="rect">
            <a:avLst/>
          </a:prstGeom>
          <a:noFill/>
        </p:spPr>
        <p:txBody>
          <a:bodyPr wrap="square" rtlCol="0">
            <a:spAutoFit/>
          </a:bodyPr>
          <a:lstStyle/>
          <a:p>
            <a:r>
              <a:rPr lang="en-US" altLang="zh-CN" dirty="0">
                <a:hlinkClick r:id="rId3" action="ppaction://hlinksldjump"/>
              </a:rPr>
              <a:t>More details</a:t>
            </a:r>
            <a:endParaRPr lang="zh-CN" altLang="en-US" dirty="0"/>
          </a:p>
        </p:txBody>
      </p:sp>
    </p:spTree>
    <p:extLst>
      <p:ext uri="{BB962C8B-B14F-4D97-AF65-F5344CB8AC3E}">
        <p14:creationId xmlns:p14="http://schemas.microsoft.com/office/powerpoint/2010/main" val="128317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animEffect transition="in" filter="wipe(down)">
                                      <p:cBhvr>
                                        <p:cTn id="7" dur="500"/>
                                        <p:tgtEl>
                                          <p:spTgt spid="4915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9154">
                                            <p:txEl>
                                              <p:pRg st="2" end="2"/>
                                            </p:txEl>
                                          </p:spTgt>
                                        </p:tgtEl>
                                        <p:attrNameLst>
                                          <p:attrName>style.visibility</p:attrName>
                                        </p:attrNameLst>
                                      </p:cBhvr>
                                      <p:to>
                                        <p:strVal val="visible"/>
                                      </p:to>
                                    </p:set>
                                    <p:animEffect transition="in" filter="wipe(down)">
                                      <p:cBhvr>
                                        <p:cTn id="10" dur="500"/>
                                        <p:tgtEl>
                                          <p:spTgt spid="4915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animEffect transition="in" filter="wipe(down)">
                                      <p:cBhvr>
                                        <p:cTn id="15" dur="500"/>
                                        <p:tgtEl>
                                          <p:spTgt spid="4915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9154">
                                            <p:txEl>
                                              <p:pRg st="4" end="4"/>
                                            </p:txEl>
                                          </p:spTgt>
                                        </p:tgtEl>
                                        <p:attrNameLst>
                                          <p:attrName>style.visibility</p:attrName>
                                        </p:attrNameLst>
                                      </p:cBhvr>
                                      <p:to>
                                        <p:strVal val="visible"/>
                                      </p:to>
                                    </p:set>
                                    <p:animEffect transition="in" filter="wipe(down)">
                                      <p:cBhvr>
                                        <p:cTn id="18" dur="500"/>
                                        <p:tgtEl>
                                          <p:spTgt spid="491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22"/>
          <p:cNvSpPr>
            <a:spLocks noGrp="1"/>
          </p:cNvSpPr>
          <p:nvPr>
            <p:ph type="title"/>
          </p:nvPr>
        </p:nvSpPr>
        <p:spPr/>
        <p:txBody>
          <a:bodyPr/>
          <a:lstStyle/>
          <a:p>
            <a:r>
              <a:rPr lang="en-US" altLang="zh-CN">
                <a:ea typeface="宋体" panose="02010600030101010101" pitchFamily="2" charset="-122"/>
              </a:rPr>
              <a:t>Virtual memory (4)</a:t>
            </a:r>
          </a:p>
        </p:txBody>
      </p:sp>
      <p:sp>
        <p:nvSpPr>
          <p:cNvPr id="45058" name="Documents"/>
          <p:cNvSpPr>
            <a:spLocks noEditPoints="1" noChangeArrowheads="1"/>
          </p:cNvSpPr>
          <p:nvPr/>
        </p:nvSpPr>
        <p:spPr bwMode="auto">
          <a:xfrm>
            <a:off x="1420812" y="2122489"/>
            <a:ext cx="1036638" cy="126523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buClr>
                <a:schemeClr val="tx1"/>
              </a:buClr>
              <a:buSzPct val="60000"/>
              <a:buFont typeface="Wingdings" pitchFamily="2" charset="2"/>
              <a:buNone/>
              <a:defRPr/>
            </a:pPr>
            <a:endParaRPr lang="en-US"/>
          </a:p>
        </p:txBody>
      </p:sp>
      <p:sp>
        <p:nvSpPr>
          <p:cNvPr id="4" name="Documents"/>
          <p:cNvSpPr>
            <a:spLocks noEditPoints="1" noChangeArrowheads="1"/>
          </p:cNvSpPr>
          <p:nvPr/>
        </p:nvSpPr>
        <p:spPr bwMode="auto">
          <a:xfrm>
            <a:off x="701675" y="4138614"/>
            <a:ext cx="1035050" cy="1265238"/>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buClr>
                <a:schemeClr val="tx1"/>
              </a:buClr>
              <a:buSzPct val="60000"/>
              <a:buFont typeface="Wingdings" pitchFamily="2" charset="2"/>
              <a:buNone/>
              <a:defRPr/>
            </a:pPr>
            <a:endParaRPr lang="en-US"/>
          </a:p>
        </p:txBody>
      </p:sp>
      <p:sp>
        <p:nvSpPr>
          <p:cNvPr id="5" name="Documents"/>
          <p:cNvSpPr>
            <a:spLocks noEditPoints="1" noChangeArrowheads="1"/>
          </p:cNvSpPr>
          <p:nvPr/>
        </p:nvSpPr>
        <p:spPr bwMode="auto">
          <a:xfrm>
            <a:off x="2644775" y="5146677"/>
            <a:ext cx="1036637" cy="1265237"/>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buClr>
                <a:schemeClr val="tx1"/>
              </a:buClr>
              <a:buSzPct val="60000"/>
              <a:buFont typeface="Wingdings" pitchFamily="2" charset="2"/>
              <a:buNone/>
              <a:defRPr/>
            </a:pPr>
            <a:endParaRPr lang="en-US"/>
          </a:p>
        </p:txBody>
      </p:sp>
      <p:sp>
        <p:nvSpPr>
          <p:cNvPr id="6" name="TextBox 5"/>
          <p:cNvSpPr txBox="1"/>
          <p:nvPr/>
        </p:nvSpPr>
        <p:spPr>
          <a:xfrm>
            <a:off x="1276350" y="1690689"/>
            <a:ext cx="1366837"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program A</a:t>
            </a:r>
          </a:p>
        </p:txBody>
      </p:sp>
      <p:sp>
        <p:nvSpPr>
          <p:cNvPr id="7" name="TextBox 6"/>
          <p:cNvSpPr txBox="1"/>
          <p:nvPr/>
        </p:nvSpPr>
        <p:spPr>
          <a:xfrm>
            <a:off x="628650" y="3633789"/>
            <a:ext cx="1381125" cy="401638"/>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program B</a:t>
            </a:r>
          </a:p>
        </p:txBody>
      </p:sp>
      <p:sp>
        <p:nvSpPr>
          <p:cNvPr id="8" name="TextBox 7"/>
          <p:cNvSpPr txBox="1"/>
          <p:nvPr/>
        </p:nvSpPr>
        <p:spPr>
          <a:xfrm>
            <a:off x="2501900" y="4643439"/>
            <a:ext cx="1393825"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program C</a:t>
            </a:r>
          </a:p>
        </p:txBody>
      </p:sp>
      <p:sp>
        <p:nvSpPr>
          <p:cNvPr id="45059" name="Document"/>
          <p:cNvSpPr>
            <a:spLocks noEditPoints="1" noChangeArrowheads="1"/>
          </p:cNvSpPr>
          <p:nvPr/>
        </p:nvSpPr>
        <p:spPr bwMode="auto">
          <a:xfrm>
            <a:off x="6677025" y="2193927"/>
            <a:ext cx="1568450" cy="3673475"/>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00B050"/>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buClr>
                <a:schemeClr val="tx1"/>
              </a:buClr>
              <a:buSzPct val="60000"/>
              <a:buFont typeface="Wingdings" pitchFamily="2" charset="2"/>
              <a:buNone/>
              <a:defRPr/>
            </a:pPr>
            <a:endParaRPr lang="en-US"/>
          </a:p>
        </p:txBody>
      </p:sp>
      <p:sp>
        <p:nvSpPr>
          <p:cNvPr id="10" name="TextBox 9"/>
          <p:cNvSpPr txBox="1"/>
          <p:nvPr/>
        </p:nvSpPr>
        <p:spPr>
          <a:xfrm>
            <a:off x="6677025" y="1690689"/>
            <a:ext cx="1736725"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main memory</a:t>
            </a:r>
          </a:p>
        </p:txBody>
      </p:sp>
      <p:cxnSp>
        <p:nvCxnSpPr>
          <p:cNvPr id="50187" name="Straight Connector 11"/>
          <p:cNvCxnSpPr>
            <a:cxnSpLocks noChangeShapeType="1"/>
          </p:cNvCxnSpPr>
          <p:nvPr/>
        </p:nvCxnSpPr>
        <p:spPr bwMode="auto">
          <a:xfrm>
            <a:off x="6677025" y="3130552"/>
            <a:ext cx="16573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0188" name="Straight Connector 13"/>
          <p:cNvCxnSpPr>
            <a:cxnSpLocks noChangeShapeType="1"/>
          </p:cNvCxnSpPr>
          <p:nvPr/>
        </p:nvCxnSpPr>
        <p:spPr bwMode="auto">
          <a:xfrm>
            <a:off x="6677025" y="4067177"/>
            <a:ext cx="16573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0189" name="Rectangle 15"/>
          <p:cNvSpPr>
            <a:spLocks noChangeArrowheads="1"/>
          </p:cNvSpPr>
          <p:nvPr/>
        </p:nvSpPr>
        <p:spPr bwMode="auto">
          <a:xfrm>
            <a:off x="6677025" y="3059114"/>
            <a:ext cx="1584325" cy="1150938"/>
          </a:xfrm>
          <a:prstGeom prst="rect">
            <a:avLst/>
          </a:prstGeom>
          <a:solidFill>
            <a:srgbClr val="92D050"/>
          </a:solidFill>
          <a:ln w="9525" algn="ctr">
            <a:solidFill>
              <a:schemeClr val="tx1"/>
            </a:solidFill>
            <a:round/>
            <a:headEnd/>
            <a:tailEnd/>
          </a:ln>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cxnSp>
        <p:nvCxnSpPr>
          <p:cNvPr id="50190" name="Straight Arrow Connector 17"/>
          <p:cNvCxnSpPr>
            <a:cxnSpLocks noChangeShapeType="1"/>
          </p:cNvCxnSpPr>
          <p:nvPr/>
        </p:nvCxnSpPr>
        <p:spPr bwMode="auto">
          <a:xfrm>
            <a:off x="2717800" y="2554289"/>
            <a:ext cx="4248150" cy="10080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191" name="Straight Arrow Connector 19"/>
          <p:cNvCxnSpPr>
            <a:cxnSpLocks noChangeShapeType="1"/>
          </p:cNvCxnSpPr>
          <p:nvPr/>
        </p:nvCxnSpPr>
        <p:spPr bwMode="auto">
          <a:xfrm flipV="1">
            <a:off x="2141537" y="3778252"/>
            <a:ext cx="4824413" cy="7207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192" name="Straight Arrow Connector 21"/>
          <p:cNvCxnSpPr>
            <a:cxnSpLocks noChangeShapeType="1"/>
          </p:cNvCxnSpPr>
          <p:nvPr/>
        </p:nvCxnSpPr>
        <p:spPr bwMode="auto">
          <a:xfrm flipV="1">
            <a:off x="4013200" y="4067177"/>
            <a:ext cx="3024187" cy="15843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 name="灯片编号占位符 2"/>
          <p:cNvSpPr>
            <a:spLocks noGrp="1"/>
          </p:cNvSpPr>
          <p:nvPr>
            <p:ph type="sldNum" sz="quarter" idx="12"/>
          </p:nvPr>
        </p:nvSpPr>
        <p:spPr/>
        <p:txBody>
          <a:bodyPr/>
          <a:lstStyle/>
          <a:p>
            <a:fld id="{D7E73BF0-1322-481A-85B0-7D5783909D9E}" type="slidenum">
              <a:rPr lang="zh-TW" altLang="en-US" smtClean="0"/>
              <a:t>31</a:t>
            </a:fld>
            <a:endParaRPr lang="zh-TW" altLang="en-US"/>
          </a:p>
        </p:txBody>
      </p:sp>
    </p:spTree>
    <p:extLst>
      <p:ext uri="{BB962C8B-B14F-4D97-AF65-F5344CB8AC3E}">
        <p14:creationId xmlns:p14="http://schemas.microsoft.com/office/powerpoint/2010/main" val="1231282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zh-CN" dirty="0">
                <a:ea typeface="宋体" panose="02010600030101010101" pitchFamily="2" charset="-122"/>
              </a:rPr>
              <a:t>Virtual page numbers</a:t>
            </a:r>
          </a:p>
        </p:txBody>
      </p:sp>
      <p:sp>
        <p:nvSpPr>
          <p:cNvPr id="51202" name="Content Placeholder 2"/>
          <p:cNvSpPr>
            <a:spLocks noGrp="1"/>
          </p:cNvSpPr>
          <p:nvPr>
            <p:ph idx="1"/>
          </p:nvPr>
        </p:nvSpPr>
        <p:spPr/>
        <p:txBody>
          <a:bodyPr/>
          <a:lstStyle/>
          <a:p>
            <a:r>
              <a:rPr lang="en-US" altLang="zh-CN" dirty="0">
                <a:ea typeface="宋体" panose="02010600030101010101" pitchFamily="2" charset="-122"/>
              </a:rPr>
              <a:t>When a program is compiled, its pages are assigned </a:t>
            </a:r>
            <a:r>
              <a:rPr lang="en-US" altLang="zh-CN" i="1" dirty="0">
                <a:solidFill>
                  <a:srgbClr val="0000FF"/>
                </a:solidFill>
                <a:ea typeface="宋体" panose="02010600030101010101" pitchFamily="2" charset="-122"/>
              </a:rPr>
              <a:t>virtual page numbers</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When the program is run, a </a:t>
            </a:r>
            <a:r>
              <a:rPr lang="en-US" altLang="zh-CN" dirty="0">
                <a:solidFill>
                  <a:srgbClr val="0000FF"/>
                </a:solidFill>
                <a:ea typeface="宋体" panose="02010600030101010101" pitchFamily="2" charset="-122"/>
              </a:rPr>
              <a:t>table</a:t>
            </a:r>
            <a:r>
              <a:rPr lang="en-US" altLang="zh-CN" dirty="0">
                <a:ea typeface="宋体" panose="02010600030101010101" pitchFamily="2" charset="-122"/>
              </a:rPr>
              <a:t> is created that </a:t>
            </a:r>
            <a:r>
              <a:rPr lang="en-US" altLang="zh-CN" dirty="0">
                <a:solidFill>
                  <a:srgbClr val="0000FF"/>
                </a:solidFill>
                <a:ea typeface="宋体" panose="02010600030101010101" pitchFamily="2" charset="-122"/>
              </a:rPr>
              <a:t>maps</a:t>
            </a:r>
            <a:r>
              <a:rPr lang="en-US" altLang="zh-CN" dirty="0">
                <a:ea typeface="宋体" panose="02010600030101010101" pitchFamily="2" charset="-122"/>
              </a:rPr>
              <a:t> the </a:t>
            </a:r>
            <a:r>
              <a:rPr lang="en-US" altLang="zh-CN" dirty="0">
                <a:solidFill>
                  <a:srgbClr val="0000FF"/>
                </a:solidFill>
                <a:ea typeface="宋体" panose="02010600030101010101" pitchFamily="2" charset="-122"/>
              </a:rPr>
              <a:t>virtual page numbers </a:t>
            </a:r>
            <a:r>
              <a:rPr lang="en-US" altLang="zh-CN" dirty="0">
                <a:ea typeface="宋体" panose="02010600030101010101" pitchFamily="2" charset="-122"/>
              </a:rPr>
              <a:t>to </a:t>
            </a:r>
            <a:r>
              <a:rPr lang="en-US" altLang="zh-CN" dirty="0">
                <a:solidFill>
                  <a:srgbClr val="0000FF"/>
                </a:solidFill>
                <a:ea typeface="宋体" panose="02010600030101010101" pitchFamily="2" charset="-122"/>
              </a:rPr>
              <a:t>physical addresses.</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A </a:t>
            </a:r>
            <a:r>
              <a:rPr lang="en-US" altLang="zh-CN" b="1" dirty="0">
                <a:solidFill>
                  <a:srgbClr val="0000FF"/>
                </a:solidFill>
                <a:ea typeface="宋体" panose="02010600030101010101" pitchFamily="2" charset="-122"/>
              </a:rPr>
              <a:t>page table </a:t>
            </a:r>
            <a:r>
              <a:rPr lang="en-US" altLang="zh-CN" dirty="0">
                <a:ea typeface="宋体" panose="02010600030101010101" pitchFamily="2" charset="-122"/>
              </a:rPr>
              <a:t>is used to translate the virtual address into a physical address.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32</a:t>
            </a:fld>
            <a:endParaRPr lang="zh-TW" altLang="en-US"/>
          </a:p>
        </p:txBody>
      </p:sp>
      <p:sp>
        <p:nvSpPr>
          <p:cNvPr id="3" name="文本框 2">
            <a:extLst>
              <a:ext uri="{FF2B5EF4-FFF2-40B4-BE49-F238E27FC236}">
                <a16:creationId xmlns:a16="http://schemas.microsoft.com/office/drawing/2014/main" id="{B7EA4E63-BE81-4650-900D-1D766D43A626}"/>
              </a:ext>
            </a:extLst>
          </p:cNvPr>
          <p:cNvSpPr txBox="1"/>
          <p:nvPr/>
        </p:nvSpPr>
        <p:spPr>
          <a:xfrm>
            <a:off x="787400" y="5970086"/>
            <a:ext cx="1490134" cy="369332"/>
          </a:xfrm>
          <a:prstGeom prst="rect">
            <a:avLst/>
          </a:prstGeom>
          <a:noFill/>
        </p:spPr>
        <p:txBody>
          <a:bodyPr wrap="square" rtlCol="0">
            <a:spAutoFit/>
          </a:bodyPr>
          <a:lstStyle/>
          <a:p>
            <a:r>
              <a:rPr lang="en-US" altLang="zh-CN" dirty="0">
                <a:hlinkClick r:id="rId2" action="ppaction://hlinksldjump"/>
              </a:rPr>
              <a:t>More details</a:t>
            </a:r>
            <a:endParaRPr lang="zh-CN" altLang="en-US" dirty="0"/>
          </a:p>
        </p:txBody>
      </p:sp>
    </p:spTree>
    <p:extLst>
      <p:ext uri="{BB962C8B-B14F-4D97-AF65-F5344CB8AC3E}">
        <p14:creationId xmlns:p14="http://schemas.microsoft.com/office/powerpoint/2010/main" val="29067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02">
                                            <p:txEl>
                                              <p:pRg st="1" end="1"/>
                                            </p:txEl>
                                          </p:spTgt>
                                        </p:tgtEl>
                                        <p:attrNameLst>
                                          <p:attrName>style.visibility</p:attrName>
                                        </p:attrNameLst>
                                      </p:cBhvr>
                                      <p:to>
                                        <p:strVal val="visible"/>
                                      </p:to>
                                    </p:set>
                                    <p:animEffect transition="in" filter="wipe(down)">
                                      <p:cBhvr>
                                        <p:cTn id="7" dur="500"/>
                                        <p:tgtEl>
                                          <p:spTgt spid="512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02">
                                            <p:txEl>
                                              <p:pRg st="2" end="2"/>
                                            </p:txEl>
                                          </p:spTgt>
                                        </p:tgtEl>
                                        <p:attrNameLst>
                                          <p:attrName>style.visibility</p:attrName>
                                        </p:attrNameLst>
                                      </p:cBhvr>
                                      <p:to>
                                        <p:strVal val="visible"/>
                                      </p:to>
                                    </p:set>
                                    <p:animEffect transition="in" filter="wipe(down)">
                                      <p:cBhvr>
                                        <p:cTn id="12" dur="500"/>
                                        <p:tgtEl>
                                          <p:spTgt spid="512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5"/>
          <p:cNvSpPr>
            <a:spLocks noGrp="1"/>
          </p:cNvSpPr>
          <p:nvPr>
            <p:ph type="title"/>
          </p:nvPr>
        </p:nvSpPr>
        <p:spPr/>
        <p:txBody>
          <a:bodyPr/>
          <a:lstStyle/>
          <a:p>
            <a:r>
              <a:rPr lang="en-US" altLang="zh-CN">
                <a:ea typeface="宋体" panose="02010600030101010101" pitchFamily="2" charset="-122"/>
              </a:rPr>
              <a:t>Page table</a:t>
            </a:r>
          </a:p>
        </p:txBody>
      </p:sp>
      <p:sp>
        <p:nvSpPr>
          <p:cNvPr id="4" name="Rectangle 3"/>
          <p:cNvSpPr/>
          <p:nvPr/>
        </p:nvSpPr>
        <p:spPr>
          <a:xfrm>
            <a:off x="891915" y="4292600"/>
            <a:ext cx="7967272" cy="400110"/>
          </a:xfrm>
          <a:prstGeom prst="rect">
            <a:avLst/>
          </a:prstGeom>
        </p:spPr>
        <p:txBody>
          <a:bodyPr wrap="square">
            <a:spAutoFit/>
          </a:bodyPr>
          <a:lstStyle/>
          <a:p>
            <a:pPr>
              <a:spcBef>
                <a:spcPct val="20000"/>
              </a:spcBef>
              <a:buClr>
                <a:schemeClr val="tx1"/>
              </a:buClr>
              <a:buSzPct val="60000"/>
              <a:buFont typeface="Wingdings" pitchFamily="2" charset="2"/>
              <a:buNone/>
              <a:defRPr/>
            </a:pPr>
            <a:r>
              <a:rPr lang="en-US" sz="2000" dirty="0">
                <a:latin typeface="+mj-lt"/>
              </a:rPr>
              <a:t>Table 2.2: Virtual Address Divided into </a:t>
            </a:r>
            <a:r>
              <a:rPr lang="en-US" sz="2000" dirty="0">
                <a:solidFill>
                  <a:srgbClr val="0000FF"/>
                </a:solidFill>
                <a:latin typeface="+mj-lt"/>
              </a:rPr>
              <a:t>Virtual Page Number </a:t>
            </a:r>
            <a:r>
              <a:rPr lang="en-US" sz="2000" dirty="0">
                <a:latin typeface="+mj-lt"/>
              </a:rPr>
              <a:t>and </a:t>
            </a:r>
            <a:r>
              <a:rPr lang="en-US" sz="2000" dirty="0">
                <a:solidFill>
                  <a:srgbClr val="0000FF"/>
                </a:solidFill>
                <a:latin typeface="+mj-lt"/>
              </a:rPr>
              <a:t>Byte Offset</a:t>
            </a: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73238"/>
            <a:ext cx="72326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33</a:t>
            </a:fld>
            <a:endParaRPr lang="zh-TW" altLang="en-US"/>
          </a:p>
        </p:txBody>
      </p:sp>
    </p:spTree>
    <p:extLst>
      <p:ext uri="{BB962C8B-B14F-4D97-AF65-F5344CB8AC3E}">
        <p14:creationId xmlns:p14="http://schemas.microsoft.com/office/powerpoint/2010/main" val="130603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80559" y="185918"/>
            <a:ext cx="8532812" cy="1323976"/>
          </a:xfrm>
        </p:spPr>
        <p:txBody>
          <a:bodyPr/>
          <a:lstStyle/>
          <a:p>
            <a:r>
              <a:rPr lang="en-US" altLang="zh-CN" dirty="0">
                <a:ea typeface="宋体" panose="02010600030101010101" pitchFamily="2" charset="-122"/>
              </a:rPr>
              <a:t>Translation-lookaside buffer (TLB)</a:t>
            </a:r>
          </a:p>
        </p:txBody>
      </p:sp>
      <p:sp>
        <p:nvSpPr>
          <p:cNvPr id="53250" name="Content Placeholder 3"/>
          <p:cNvSpPr>
            <a:spLocks noGrp="1"/>
          </p:cNvSpPr>
          <p:nvPr>
            <p:ph idx="1"/>
          </p:nvPr>
        </p:nvSpPr>
        <p:spPr/>
        <p:txBody>
          <a:bodyPr/>
          <a:lstStyle/>
          <a:p>
            <a:r>
              <a:rPr lang="en-US" altLang="zh-CN" dirty="0">
                <a:ea typeface="宋体" panose="02010600030101010101" pitchFamily="2" charset="-122"/>
              </a:rPr>
              <a:t>Using a page table has the potential to significantly </a:t>
            </a:r>
            <a:r>
              <a:rPr lang="en-US" altLang="zh-CN" dirty="0">
                <a:solidFill>
                  <a:srgbClr val="FF0000"/>
                </a:solidFill>
                <a:ea typeface="宋体" panose="02010600030101010101" pitchFamily="2" charset="-122"/>
              </a:rPr>
              <a:t>increase</a:t>
            </a:r>
            <a:r>
              <a:rPr lang="en-US" altLang="zh-CN" dirty="0">
                <a:ea typeface="宋体" panose="02010600030101010101" pitchFamily="2" charset="-122"/>
              </a:rPr>
              <a:t> each program’s </a:t>
            </a:r>
            <a:r>
              <a:rPr lang="en-US" altLang="zh-CN" dirty="0">
                <a:solidFill>
                  <a:srgbClr val="FF0000"/>
                </a:solidFill>
                <a:ea typeface="宋体" panose="02010600030101010101" pitchFamily="2" charset="-122"/>
              </a:rPr>
              <a:t>overall run-time</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A special address </a:t>
            </a:r>
            <a:r>
              <a:rPr lang="en-US" altLang="zh-CN" dirty="0">
                <a:solidFill>
                  <a:srgbClr val="0000FF"/>
                </a:solidFill>
                <a:ea typeface="宋体" panose="02010600030101010101" pitchFamily="2" charset="-122"/>
              </a:rPr>
              <a:t>translation cache </a:t>
            </a:r>
            <a:r>
              <a:rPr lang="en-US" altLang="zh-CN" dirty="0">
                <a:ea typeface="宋体" panose="02010600030101010101" pitchFamily="2" charset="-122"/>
              </a:rPr>
              <a:t>in the processor.</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34</a:t>
            </a:fld>
            <a:endParaRPr lang="zh-TW" altLang="en-US"/>
          </a:p>
        </p:txBody>
      </p:sp>
    </p:spTree>
    <p:extLst>
      <p:ext uri="{BB962C8B-B14F-4D97-AF65-F5344CB8AC3E}">
        <p14:creationId xmlns:p14="http://schemas.microsoft.com/office/powerpoint/2010/main" val="17376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250">
                                            <p:txEl>
                                              <p:pRg st="1" end="1"/>
                                            </p:txEl>
                                          </p:spTgt>
                                        </p:tgtEl>
                                        <p:attrNameLst>
                                          <p:attrName>style.visibility</p:attrName>
                                        </p:attrNameLst>
                                      </p:cBhvr>
                                      <p:to>
                                        <p:strVal val="visible"/>
                                      </p:to>
                                    </p:set>
                                    <p:animEffect transition="in" filter="wipe(down)">
                                      <p:cBhvr>
                                        <p:cTn id="7" dur="500"/>
                                        <p:tgtEl>
                                          <p:spTgt spid="532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628650" y="673894"/>
            <a:ext cx="8281987" cy="708025"/>
          </a:xfrm>
        </p:spPr>
        <p:txBody>
          <a:bodyPr/>
          <a:lstStyle/>
          <a:p>
            <a:r>
              <a:rPr lang="en-US" altLang="zh-CN" dirty="0">
                <a:ea typeface="宋体" panose="02010600030101010101" pitchFamily="2" charset="-122"/>
              </a:rPr>
              <a:t>Translation-lookaside buffer (2)</a:t>
            </a:r>
          </a:p>
        </p:txBody>
      </p:sp>
      <p:sp>
        <p:nvSpPr>
          <p:cNvPr id="54274" name="Content Placeholder 2"/>
          <p:cNvSpPr>
            <a:spLocks noGrp="1"/>
          </p:cNvSpPr>
          <p:nvPr>
            <p:ph idx="1"/>
          </p:nvPr>
        </p:nvSpPr>
        <p:spPr/>
        <p:txBody>
          <a:bodyPr/>
          <a:lstStyle/>
          <a:p>
            <a:r>
              <a:rPr lang="en-US" altLang="zh-CN" dirty="0">
                <a:ea typeface="宋体" panose="02010600030101010101" pitchFamily="2" charset="-122"/>
              </a:rPr>
              <a:t>It caches a </a:t>
            </a:r>
            <a:r>
              <a:rPr lang="en-US" altLang="zh-CN" dirty="0">
                <a:solidFill>
                  <a:srgbClr val="C00000"/>
                </a:solidFill>
                <a:ea typeface="宋体" panose="02010600030101010101" pitchFamily="2" charset="-122"/>
              </a:rPr>
              <a:t>small number of entries </a:t>
            </a:r>
            <a:r>
              <a:rPr lang="en-US" altLang="zh-CN" dirty="0">
                <a:ea typeface="宋体" panose="02010600030101010101" pitchFamily="2" charset="-122"/>
              </a:rPr>
              <a:t>(typically 16–512) from the page table in </a:t>
            </a:r>
            <a:r>
              <a:rPr lang="en-US" altLang="zh-CN" dirty="0">
                <a:solidFill>
                  <a:srgbClr val="C00000"/>
                </a:solidFill>
                <a:ea typeface="宋体" panose="02010600030101010101" pitchFamily="2" charset="-122"/>
              </a:rPr>
              <a:t>very fast memory</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b="1" dirty="0">
                <a:solidFill>
                  <a:srgbClr val="FF0000"/>
                </a:solidFill>
                <a:ea typeface="宋体" panose="02010600030101010101" pitchFamily="2" charset="-122"/>
              </a:rPr>
              <a:t>Page fault </a:t>
            </a:r>
            <a:r>
              <a:rPr lang="en-US" altLang="zh-CN" dirty="0">
                <a:ea typeface="宋体" panose="02010600030101010101" pitchFamily="2" charset="-122"/>
              </a:rPr>
              <a:t>– attempting to access a valid physical address for a page in the page table but the page is only stored on </a:t>
            </a:r>
            <a:r>
              <a:rPr lang="en-US" altLang="zh-CN" dirty="0">
                <a:solidFill>
                  <a:srgbClr val="FF0000"/>
                </a:solidFill>
                <a:ea typeface="宋体" panose="02010600030101010101" pitchFamily="2" charset="-122"/>
              </a:rPr>
              <a:t>disk</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35</a:t>
            </a:fld>
            <a:endParaRPr lang="zh-TW" altLang="en-US"/>
          </a:p>
        </p:txBody>
      </p:sp>
    </p:spTree>
    <p:extLst>
      <p:ext uri="{BB962C8B-B14F-4D97-AF65-F5344CB8AC3E}">
        <p14:creationId xmlns:p14="http://schemas.microsoft.com/office/powerpoint/2010/main" val="26101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274">
                                            <p:txEl>
                                              <p:pRg st="2" end="2"/>
                                            </p:txEl>
                                          </p:spTgt>
                                        </p:tgtEl>
                                        <p:attrNameLst>
                                          <p:attrName>style.visibility</p:attrName>
                                        </p:attrNameLst>
                                      </p:cBhvr>
                                      <p:to>
                                        <p:strVal val="visible"/>
                                      </p:to>
                                    </p:set>
                                    <p:animEffect transition="in" filter="wipe(down)">
                                      <p:cBhvr>
                                        <p:cTn id="7" dur="500"/>
                                        <p:tgtEl>
                                          <p:spTgt spid="542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506685" y="172856"/>
            <a:ext cx="8532812" cy="1323976"/>
          </a:xfrm>
        </p:spPr>
        <p:txBody>
          <a:bodyPr/>
          <a:lstStyle/>
          <a:p>
            <a:r>
              <a:rPr lang="en-US" altLang="zh-CN" dirty="0">
                <a:ea typeface="宋体" panose="02010600030101010101" pitchFamily="2" charset="-122"/>
              </a:rPr>
              <a:t>Instruction Level Parallelism (ILP)</a:t>
            </a:r>
          </a:p>
        </p:txBody>
      </p:sp>
      <p:sp>
        <p:nvSpPr>
          <p:cNvPr id="55298" name="Content Placeholder 2"/>
          <p:cNvSpPr>
            <a:spLocks noGrp="1"/>
          </p:cNvSpPr>
          <p:nvPr>
            <p:ph idx="1"/>
          </p:nvPr>
        </p:nvSpPr>
        <p:spPr/>
        <p:txBody>
          <a:bodyPr/>
          <a:lstStyle/>
          <a:p>
            <a:r>
              <a:rPr lang="en-US" altLang="zh-CN" dirty="0">
                <a:ea typeface="宋体" panose="02010600030101010101" pitchFamily="2" charset="-122"/>
              </a:rPr>
              <a:t>Attempts to improve processor performance by having </a:t>
            </a:r>
            <a:r>
              <a:rPr lang="en-US" altLang="zh-CN" dirty="0">
                <a:solidFill>
                  <a:srgbClr val="0000FF"/>
                </a:solidFill>
                <a:ea typeface="宋体" panose="02010600030101010101" pitchFamily="2" charset="-122"/>
              </a:rPr>
              <a:t>multiple processor components or </a:t>
            </a:r>
            <a:r>
              <a:rPr lang="en-US" altLang="zh-CN" b="1" dirty="0">
                <a:solidFill>
                  <a:srgbClr val="0000FF"/>
                </a:solidFill>
                <a:ea typeface="宋体" panose="02010600030101010101" pitchFamily="2" charset="-122"/>
              </a:rPr>
              <a:t>functional units </a:t>
            </a:r>
            <a:r>
              <a:rPr lang="en-US" altLang="zh-CN" dirty="0">
                <a:solidFill>
                  <a:srgbClr val="FF0000"/>
                </a:solidFill>
                <a:ea typeface="宋体" panose="02010600030101010101" pitchFamily="2" charset="-122"/>
              </a:rPr>
              <a:t>simultaneously</a:t>
            </a:r>
            <a:r>
              <a:rPr lang="en-US" altLang="zh-CN" dirty="0">
                <a:ea typeface="宋体" panose="02010600030101010101" pitchFamily="2" charset="-122"/>
              </a:rPr>
              <a:t> executing instructions.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36</a:t>
            </a:fld>
            <a:endParaRPr lang="zh-TW" altLang="en-US"/>
          </a:p>
        </p:txBody>
      </p:sp>
    </p:spTree>
    <p:extLst>
      <p:ext uri="{BB962C8B-B14F-4D97-AF65-F5344CB8AC3E}">
        <p14:creationId xmlns:p14="http://schemas.microsoft.com/office/powerpoint/2010/main" val="2227511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28650" y="514486"/>
            <a:ext cx="8281987" cy="708025"/>
          </a:xfrm>
        </p:spPr>
        <p:txBody>
          <a:bodyPr/>
          <a:lstStyle/>
          <a:p>
            <a:r>
              <a:rPr lang="en-US" altLang="zh-CN" dirty="0">
                <a:ea typeface="宋体" panose="02010600030101010101" pitchFamily="2" charset="-122"/>
              </a:rPr>
              <a:t>Instruction Level Parallelism (2)</a:t>
            </a:r>
          </a:p>
        </p:txBody>
      </p:sp>
      <p:sp>
        <p:nvSpPr>
          <p:cNvPr id="56322"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Pipelining</a:t>
            </a:r>
            <a:r>
              <a:rPr lang="en-US" altLang="zh-CN" dirty="0">
                <a:ea typeface="宋体" panose="02010600030101010101" pitchFamily="2" charset="-122"/>
              </a:rPr>
              <a:t> - functional units are arranged in </a:t>
            </a:r>
            <a:r>
              <a:rPr lang="en-US" altLang="zh-CN" dirty="0">
                <a:solidFill>
                  <a:srgbClr val="0000FF"/>
                </a:solidFill>
                <a:ea typeface="宋体" panose="02010600030101010101" pitchFamily="2" charset="-122"/>
              </a:rPr>
              <a:t>stages</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Multiple issue </a:t>
            </a:r>
            <a:r>
              <a:rPr lang="en-US" altLang="zh-CN" dirty="0">
                <a:ea typeface="宋体" panose="02010600030101010101" pitchFamily="2" charset="-122"/>
              </a:rPr>
              <a:t>- multiple instructions can be </a:t>
            </a:r>
            <a:r>
              <a:rPr lang="en-US" altLang="zh-CN" dirty="0">
                <a:solidFill>
                  <a:srgbClr val="FF0000"/>
                </a:solidFill>
                <a:ea typeface="宋体" panose="02010600030101010101" pitchFamily="2" charset="-122"/>
              </a:rPr>
              <a:t>simultaneously initiated</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37</a:t>
            </a:fld>
            <a:endParaRPr lang="zh-TW" altLang="en-US"/>
          </a:p>
        </p:txBody>
      </p:sp>
      <p:pic>
        <p:nvPicPr>
          <p:cNvPr id="3" name="图片 2">
            <a:extLst>
              <a:ext uri="{FF2B5EF4-FFF2-40B4-BE49-F238E27FC236}">
                <a16:creationId xmlns:a16="http://schemas.microsoft.com/office/drawing/2014/main" id="{873D8FBC-32C1-4CD3-ADD8-38300C9C0FD4}"/>
              </a:ext>
            </a:extLst>
          </p:cNvPr>
          <p:cNvPicPr>
            <a:picLocks noChangeAspect="1"/>
          </p:cNvPicPr>
          <p:nvPr/>
        </p:nvPicPr>
        <p:blipFill>
          <a:blip r:embed="rId2"/>
          <a:stretch>
            <a:fillRect/>
          </a:stretch>
        </p:blipFill>
        <p:spPr>
          <a:xfrm>
            <a:off x="705067" y="3836923"/>
            <a:ext cx="3672590" cy="2092208"/>
          </a:xfrm>
          <a:prstGeom prst="rect">
            <a:avLst/>
          </a:prstGeom>
        </p:spPr>
      </p:pic>
      <p:pic>
        <p:nvPicPr>
          <p:cNvPr id="4" name="图片 3">
            <a:extLst>
              <a:ext uri="{FF2B5EF4-FFF2-40B4-BE49-F238E27FC236}">
                <a16:creationId xmlns:a16="http://schemas.microsoft.com/office/drawing/2014/main" id="{F50F89C7-8028-48D3-A0D4-79EC0D965386}"/>
              </a:ext>
            </a:extLst>
          </p:cNvPr>
          <p:cNvPicPr>
            <a:picLocks noChangeAspect="1"/>
          </p:cNvPicPr>
          <p:nvPr/>
        </p:nvPicPr>
        <p:blipFill>
          <a:blip r:embed="rId3"/>
          <a:stretch>
            <a:fillRect/>
          </a:stretch>
        </p:blipFill>
        <p:spPr>
          <a:xfrm>
            <a:off x="4766343" y="3784457"/>
            <a:ext cx="4137693" cy="2393707"/>
          </a:xfrm>
          <a:prstGeom prst="rect">
            <a:avLst/>
          </a:prstGeom>
        </p:spPr>
      </p:pic>
    </p:spTree>
    <p:extLst>
      <p:ext uri="{BB962C8B-B14F-4D97-AF65-F5344CB8AC3E}">
        <p14:creationId xmlns:p14="http://schemas.microsoft.com/office/powerpoint/2010/main" val="2182854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tLang="zh-CN">
                <a:ea typeface="宋体" panose="02010600030101010101" pitchFamily="2" charset="-122"/>
              </a:rPr>
              <a:t>Pipelining</a:t>
            </a:r>
          </a:p>
        </p:txBody>
      </p:sp>
      <p:pic>
        <p:nvPicPr>
          <p:cNvPr id="57347" name="Picture 6" descr="C:\Documents and Settings\liszka\Local Settings\Temporary Internet Files\Content.IE5\5W39ONER\MC90025274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90927"/>
            <a:ext cx="29527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9" descr="C:\Documents and Settings\liszka\Local Settings\Temporary Internet Files\Content.IE5\1G3WK4XC\MC9003228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900" y="2583089"/>
            <a:ext cx="22034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10" descr="C:\Documents and Settings\liszka\Local Settings\Temporary Internet Files\Content.IE5\Q7HGDQRM\MC9003228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3250" y="3951514"/>
            <a:ext cx="2638425"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12" descr="C:\Documents and Settings\liszka\Local Settings\Temporary Internet Files\Content.IE5\1G3WK4XC\MC90043980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075" y="4527777"/>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2" descr="C:\Documents and Settings\liszka\Local Settings\Temporary Internet Files\Content.IE5\1G3WK4XC\MC900439806[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735614"/>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38</a:t>
            </a:fld>
            <a:endParaRPr lang="zh-TW" altLang="en-US"/>
          </a:p>
        </p:txBody>
      </p:sp>
    </p:spTree>
    <p:extLst>
      <p:ext uri="{BB962C8B-B14F-4D97-AF65-F5344CB8AC3E}">
        <p14:creationId xmlns:p14="http://schemas.microsoft.com/office/powerpoint/2010/main" val="1621259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zh-CN">
                <a:ea typeface="宋体" panose="02010600030101010101" pitchFamily="2" charset="-122"/>
              </a:rPr>
              <a:t>Pipelining example (1)</a:t>
            </a: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871" y="1841864"/>
            <a:ext cx="7114814" cy="258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2" name="Rectangle 4"/>
          <p:cNvSpPr>
            <a:spLocks noChangeArrowheads="1"/>
          </p:cNvSpPr>
          <p:nvPr/>
        </p:nvSpPr>
        <p:spPr bwMode="auto">
          <a:xfrm>
            <a:off x="1596453" y="4763680"/>
            <a:ext cx="572775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ctr"/>
            <a:r>
              <a:rPr lang="en-US" altLang="zh-CN" sz="2800" dirty="0">
                <a:latin typeface="+mj-lt"/>
                <a:ea typeface="宋体" panose="02010600030101010101" pitchFamily="2" charset="-122"/>
              </a:rPr>
              <a:t>Add the floating point numbers 9.87×10</a:t>
            </a:r>
            <a:r>
              <a:rPr lang="en-US" altLang="zh-CN" sz="2800" baseline="30000" dirty="0">
                <a:latin typeface="+mj-lt"/>
                <a:ea typeface="宋体" panose="02010600030101010101" pitchFamily="2" charset="-122"/>
              </a:rPr>
              <a:t>4 </a:t>
            </a:r>
            <a:r>
              <a:rPr lang="en-US" altLang="zh-CN" sz="2800" dirty="0">
                <a:latin typeface="+mj-lt"/>
                <a:ea typeface="宋体" panose="02010600030101010101" pitchFamily="2" charset="-122"/>
              </a:rPr>
              <a:t>and 6.54×10</a:t>
            </a:r>
            <a:r>
              <a:rPr lang="en-US" altLang="zh-CN" sz="2800" baseline="30000" dirty="0">
                <a:latin typeface="+mj-lt"/>
                <a:ea typeface="宋体" panose="02010600030101010101" pitchFamily="2" charset="-122"/>
              </a:rPr>
              <a:t>3</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39</a:t>
            </a:fld>
            <a:endParaRPr lang="zh-TW" altLang="en-US"/>
          </a:p>
        </p:txBody>
      </p:sp>
    </p:spTree>
    <p:extLst>
      <p:ext uri="{BB962C8B-B14F-4D97-AF65-F5344CB8AC3E}">
        <p14:creationId xmlns:p14="http://schemas.microsoft.com/office/powerpoint/2010/main" val="603001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28650" y="78576"/>
            <a:ext cx="7886700" cy="1325563"/>
          </a:xfrm>
        </p:spPr>
        <p:txBody>
          <a:bodyPr/>
          <a:lstStyle/>
          <a:p>
            <a:r>
              <a:rPr lang="en-US" altLang="zh-CN" dirty="0">
                <a:ea typeface="宋体" panose="02010600030101010101" pitchFamily="2" charset="-122"/>
              </a:rPr>
              <a:t>Serial hardware and software</a:t>
            </a:r>
          </a:p>
        </p:txBody>
      </p:sp>
      <p:pic>
        <p:nvPicPr>
          <p:cNvPr id="22531" name="Picture 8" descr="C:\Documents and Settings\liszka\Local Settings\Temporary Internet Files\Content.IE5\1G3WK4XC\MC90043154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2270125"/>
            <a:ext cx="3097213"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2" descr="C:\Documents and Settings\liszka\Local Settings\Temporary Internet Files\Content.IE5\Q7HGDQRM\MC90002427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150" y="1693863"/>
            <a:ext cx="19478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1" descr="C:\Documents and Settings\liszka\Local Settings\Temporary Internet Files\Content.IE5\5W39ONER\MC90043980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25461">
            <a:off x="4492625" y="1909763"/>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4708525" y="1549400"/>
            <a:ext cx="965200"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input</a:t>
            </a:r>
            <a:endParaRPr lang="en-US" dirty="0"/>
          </a:p>
        </p:txBody>
      </p:sp>
      <p:sp>
        <p:nvSpPr>
          <p:cNvPr id="17" name="Rectangle 16"/>
          <p:cNvSpPr/>
          <p:nvPr/>
        </p:nvSpPr>
        <p:spPr>
          <a:xfrm>
            <a:off x="1036638" y="4933950"/>
            <a:ext cx="1184275"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output</a:t>
            </a:r>
            <a:endParaRPr lang="en-US" dirty="0"/>
          </a:p>
        </p:txBody>
      </p:sp>
      <p:sp>
        <p:nvSpPr>
          <p:cNvPr id="18" name="Rectangle 17"/>
          <p:cNvSpPr/>
          <p:nvPr/>
        </p:nvSpPr>
        <p:spPr>
          <a:xfrm>
            <a:off x="6653213" y="1189038"/>
            <a:ext cx="1706562"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programs</a:t>
            </a:r>
            <a:endParaRPr lang="en-US" dirty="0"/>
          </a:p>
        </p:txBody>
      </p:sp>
      <p:sp>
        <p:nvSpPr>
          <p:cNvPr id="20" name="Rectangle 19"/>
          <p:cNvSpPr/>
          <p:nvPr/>
        </p:nvSpPr>
        <p:spPr>
          <a:xfrm>
            <a:off x="4708525" y="4141788"/>
            <a:ext cx="3500438" cy="1039812"/>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b="1" kern="0" dirty="0">
                <a:latin typeface="Arial"/>
              </a:rPr>
              <a:t>Computer runs </a:t>
            </a:r>
            <a:r>
              <a:rPr lang="en-US" sz="2800" b="1" kern="0" dirty="0">
                <a:solidFill>
                  <a:srgbClr val="FF0000"/>
                </a:solidFill>
                <a:latin typeface="Arial"/>
              </a:rPr>
              <a:t>one</a:t>
            </a:r>
          </a:p>
          <a:p>
            <a:pPr>
              <a:spcBef>
                <a:spcPct val="20000"/>
              </a:spcBef>
              <a:buClr>
                <a:schemeClr val="tx1"/>
              </a:buClr>
              <a:buSzPct val="60000"/>
              <a:buFont typeface="Wingdings" pitchFamily="2" charset="2"/>
              <a:buNone/>
              <a:defRPr/>
            </a:pPr>
            <a:r>
              <a:rPr lang="en-US" sz="2800" b="1" kern="0" dirty="0">
                <a:solidFill>
                  <a:srgbClr val="FF0000"/>
                </a:solidFill>
                <a:latin typeface="Arial"/>
              </a:rPr>
              <a:t>program</a:t>
            </a:r>
            <a:r>
              <a:rPr lang="en-US" sz="2800" b="1" kern="0" dirty="0">
                <a:latin typeface="Arial"/>
              </a:rPr>
              <a:t> at a time.</a:t>
            </a:r>
            <a:endParaRPr lang="en-US" b="1" dirty="0"/>
          </a:p>
        </p:txBody>
      </p:sp>
      <p:sp>
        <p:nvSpPr>
          <p:cNvPr id="2" name="灯片编号占位符 1"/>
          <p:cNvSpPr>
            <a:spLocks noGrp="1"/>
          </p:cNvSpPr>
          <p:nvPr>
            <p:ph type="sldNum" sz="quarter" idx="12"/>
          </p:nvPr>
        </p:nvSpPr>
        <p:spPr/>
        <p:txBody>
          <a:bodyPr/>
          <a:lstStyle/>
          <a:p>
            <a:fld id="{D7E73BF0-1322-481A-85B0-7D5783909D9E}" type="slidenum">
              <a:rPr lang="zh-TW" altLang="en-US" smtClean="0"/>
              <a:t>4</a:t>
            </a:fld>
            <a:endParaRPr lang="zh-TW" altLang="en-US"/>
          </a:p>
        </p:txBody>
      </p:sp>
    </p:spTree>
    <p:extLst>
      <p:ext uri="{BB962C8B-B14F-4D97-AF65-F5344CB8AC3E}">
        <p14:creationId xmlns:p14="http://schemas.microsoft.com/office/powerpoint/2010/main" val="3263629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90689"/>
            <a:ext cx="6384204" cy="171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9394" name="Title 1"/>
          <p:cNvSpPr>
            <a:spLocks noGrp="1"/>
          </p:cNvSpPr>
          <p:nvPr>
            <p:ph type="title"/>
          </p:nvPr>
        </p:nvSpPr>
        <p:spPr/>
        <p:txBody>
          <a:bodyPr/>
          <a:lstStyle/>
          <a:p>
            <a:r>
              <a:rPr lang="en-US" altLang="zh-CN">
                <a:ea typeface="宋体" panose="02010600030101010101" pitchFamily="2" charset="-122"/>
              </a:rPr>
              <a:t>Pipelining example (2)</a:t>
            </a:r>
          </a:p>
        </p:txBody>
      </p:sp>
      <p:sp>
        <p:nvSpPr>
          <p:cNvPr id="59395" name="Content Placeholder 6"/>
          <p:cNvSpPr>
            <a:spLocks noGrp="1"/>
          </p:cNvSpPr>
          <p:nvPr>
            <p:ph idx="1"/>
          </p:nvPr>
        </p:nvSpPr>
        <p:spPr>
          <a:xfrm>
            <a:off x="628650" y="3932758"/>
            <a:ext cx="8335467" cy="2164309"/>
          </a:xfrm>
        </p:spPr>
        <p:txBody>
          <a:bodyPr/>
          <a:lstStyle/>
          <a:p>
            <a:r>
              <a:rPr lang="en-US" altLang="zh-CN" sz="2800" dirty="0">
                <a:ea typeface="宋体" panose="02010600030101010101" pitchFamily="2" charset="-122"/>
              </a:rPr>
              <a:t>Assume </a:t>
            </a:r>
            <a:r>
              <a:rPr lang="en-US" altLang="zh-CN" sz="2800">
                <a:ea typeface="宋体" panose="02010600030101010101" pitchFamily="2" charset="-122"/>
              </a:rPr>
              <a:t>each stage </a:t>
            </a:r>
            <a:r>
              <a:rPr lang="en-US" altLang="zh-CN" sz="2800" dirty="0">
                <a:ea typeface="宋体" panose="02010600030101010101" pitchFamily="2" charset="-122"/>
              </a:rPr>
              <a:t>takes </a:t>
            </a:r>
            <a:r>
              <a:rPr lang="en-US" altLang="zh-CN" sz="2800" dirty="0">
                <a:solidFill>
                  <a:srgbClr val="0000FF"/>
                </a:solidFill>
                <a:ea typeface="宋体" panose="02010600030101010101" pitchFamily="2" charset="-122"/>
              </a:rPr>
              <a:t>1 nanosecond (10</a:t>
            </a:r>
            <a:r>
              <a:rPr lang="en-US" altLang="zh-CN" sz="2800" baseline="30000" dirty="0">
                <a:solidFill>
                  <a:srgbClr val="0000FF"/>
                </a:solidFill>
                <a:ea typeface="宋体" panose="02010600030101010101" pitchFamily="2" charset="-122"/>
              </a:rPr>
              <a:t>-9</a:t>
            </a:r>
            <a:r>
              <a:rPr lang="en-US" altLang="zh-CN" sz="2800" dirty="0">
                <a:solidFill>
                  <a:srgbClr val="0000FF"/>
                </a:solidFill>
                <a:ea typeface="宋体" panose="02010600030101010101" pitchFamily="2" charset="-122"/>
              </a:rPr>
              <a:t> s).</a:t>
            </a:r>
            <a:br>
              <a:rPr lang="en-US" altLang="zh-CN" sz="2800" dirty="0">
                <a:ea typeface="宋体" panose="02010600030101010101" pitchFamily="2" charset="-122"/>
              </a:rPr>
            </a:br>
            <a:endParaRPr lang="en-US" altLang="zh-CN" sz="2800" dirty="0">
              <a:ea typeface="宋体" panose="02010600030101010101" pitchFamily="2" charset="-122"/>
            </a:endParaRPr>
          </a:p>
          <a:p>
            <a:r>
              <a:rPr lang="en-US" altLang="zh-CN" sz="2800" dirty="0">
                <a:ea typeface="宋体" panose="02010600030101010101" pitchFamily="2" charset="-122"/>
              </a:rPr>
              <a:t>This </a:t>
            </a:r>
            <a:r>
              <a:rPr lang="en-US" altLang="zh-CN" sz="2800" i="1" dirty="0">
                <a:ea typeface="宋体" panose="02010600030101010101" pitchFamily="2" charset="-122"/>
              </a:rPr>
              <a:t>for</a:t>
            </a:r>
            <a:r>
              <a:rPr lang="en-US" altLang="zh-CN" sz="2800" dirty="0">
                <a:ea typeface="宋体" panose="02010600030101010101" pitchFamily="2" charset="-122"/>
              </a:rPr>
              <a:t> loop takes about </a:t>
            </a:r>
            <a:r>
              <a:rPr lang="en-US" altLang="zh-CN" sz="2800" dirty="0">
                <a:solidFill>
                  <a:srgbClr val="0000FF"/>
                </a:solidFill>
                <a:ea typeface="宋体" panose="02010600030101010101" pitchFamily="2" charset="-122"/>
              </a:rPr>
              <a:t>7000 nanoseconds.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40</a:t>
            </a:fld>
            <a:endParaRPr lang="zh-TW" altLang="en-US"/>
          </a:p>
        </p:txBody>
      </p:sp>
    </p:spTree>
    <p:extLst>
      <p:ext uri="{BB962C8B-B14F-4D97-AF65-F5344CB8AC3E}">
        <p14:creationId xmlns:p14="http://schemas.microsoft.com/office/powerpoint/2010/main" val="3702302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zh-CN">
                <a:ea typeface="宋体" panose="02010600030101010101" pitchFamily="2" charset="-122"/>
              </a:rPr>
              <a:t>Pipelining (3)</a:t>
            </a:r>
          </a:p>
        </p:txBody>
      </p:sp>
      <p:sp>
        <p:nvSpPr>
          <p:cNvPr id="60418" name="Content Placeholder 2"/>
          <p:cNvSpPr>
            <a:spLocks noGrp="1"/>
          </p:cNvSpPr>
          <p:nvPr>
            <p:ph idx="1"/>
          </p:nvPr>
        </p:nvSpPr>
        <p:spPr/>
        <p:txBody>
          <a:bodyPr/>
          <a:lstStyle/>
          <a:p>
            <a:r>
              <a:rPr lang="en-US" altLang="zh-CN" dirty="0">
                <a:ea typeface="宋体" panose="02010600030101010101" pitchFamily="2" charset="-122"/>
              </a:rPr>
              <a:t>Divide the floating point adder into </a:t>
            </a:r>
            <a:r>
              <a:rPr lang="en-US" altLang="zh-CN" dirty="0">
                <a:solidFill>
                  <a:srgbClr val="FF0000"/>
                </a:solidFill>
                <a:ea typeface="宋体" panose="02010600030101010101" pitchFamily="2" charset="-122"/>
              </a:rPr>
              <a:t>7 separate pieces </a:t>
            </a:r>
            <a:r>
              <a:rPr lang="en-US" altLang="zh-CN" dirty="0">
                <a:ea typeface="宋体" panose="02010600030101010101" pitchFamily="2" charset="-122"/>
              </a:rPr>
              <a:t>of hardware or functional units.</a:t>
            </a:r>
          </a:p>
          <a:p>
            <a:r>
              <a:rPr lang="en-US" altLang="zh-CN" dirty="0">
                <a:ea typeface="宋体" panose="02010600030101010101" pitchFamily="2" charset="-122"/>
              </a:rPr>
              <a:t>First unit fetches two operands, second unit compares exponents, etc.</a:t>
            </a:r>
          </a:p>
          <a:p>
            <a:r>
              <a:rPr lang="en-US" altLang="zh-CN" dirty="0">
                <a:ea typeface="宋体" panose="02010600030101010101" pitchFamily="2" charset="-122"/>
              </a:rPr>
              <a:t>Output of one functional unit is input to the next.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41</a:t>
            </a:fld>
            <a:endParaRPr lang="zh-TW" altLang="en-US"/>
          </a:p>
        </p:txBody>
      </p:sp>
    </p:spTree>
    <p:extLst>
      <p:ext uri="{BB962C8B-B14F-4D97-AF65-F5344CB8AC3E}">
        <p14:creationId xmlns:p14="http://schemas.microsoft.com/office/powerpoint/2010/main" val="224274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zh-CN">
                <a:ea typeface="宋体" panose="02010600030101010101" pitchFamily="2" charset="-122"/>
              </a:rPr>
              <a:t>Pipelining (4)</a:t>
            </a:r>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87" y="1690689"/>
            <a:ext cx="52673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444" name="Rectangle 4"/>
          <p:cNvSpPr>
            <a:spLocks noChangeArrowheads="1"/>
          </p:cNvSpPr>
          <p:nvPr/>
        </p:nvSpPr>
        <p:spPr bwMode="auto">
          <a:xfrm>
            <a:off x="1305787" y="5578476"/>
            <a:ext cx="65532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ctr"/>
            <a:r>
              <a:rPr lang="en-US" altLang="zh-CN" sz="2000" dirty="0">
                <a:latin typeface="+mj-lt"/>
                <a:ea typeface="宋体" panose="02010600030101010101" pitchFamily="2" charset="-122"/>
              </a:rPr>
              <a:t>Table 2.3: Pipelined Addition. </a:t>
            </a:r>
          </a:p>
          <a:p>
            <a:pPr algn="ctr"/>
            <a:r>
              <a:rPr lang="en-US" altLang="zh-CN" sz="2000" dirty="0">
                <a:latin typeface="+mj-lt"/>
                <a:ea typeface="宋体" panose="02010600030101010101" pitchFamily="2" charset="-122"/>
              </a:rPr>
              <a:t>Numbers in the table are subscripts of operands/results.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42</a:t>
            </a:fld>
            <a:endParaRPr lang="zh-TW" altLang="en-US"/>
          </a:p>
        </p:txBody>
      </p:sp>
    </p:spTree>
    <p:extLst>
      <p:ext uri="{BB962C8B-B14F-4D97-AF65-F5344CB8AC3E}">
        <p14:creationId xmlns:p14="http://schemas.microsoft.com/office/powerpoint/2010/main" val="754488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3" descr="C:\Documents and Settings\liszka\Local Settings\Temporary Internet Files\Content.IE5\1G3WK4XC\MC90009337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163" y="1916113"/>
            <a:ext cx="336073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Title 1"/>
          <p:cNvSpPr>
            <a:spLocks noGrp="1"/>
          </p:cNvSpPr>
          <p:nvPr>
            <p:ph type="title"/>
          </p:nvPr>
        </p:nvSpPr>
        <p:spPr/>
        <p:txBody>
          <a:bodyPr/>
          <a:lstStyle/>
          <a:p>
            <a:r>
              <a:rPr lang="en-US" altLang="zh-CN">
                <a:ea typeface="宋体" panose="02010600030101010101" pitchFamily="2" charset="-122"/>
              </a:rPr>
              <a:t>Pipelining (5)</a:t>
            </a:r>
          </a:p>
        </p:txBody>
      </p:sp>
      <p:sp>
        <p:nvSpPr>
          <p:cNvPr id="62467" name="Content Placeholder 2"/>
          <p:cNvSpPr>
            <a:spLocks noGrp="1"/>
          </p:cNvSpPr>
          <p:nvPr>
            <p:ph idx="1"/>
          </p:nvPr>
        </p:nvSpPr>
        <p:spPr/>
        <p:txBody>
          <a:bodyPr/>
          <a:lstStyle/>
          <a:p>
            <a:r>
              <a:rPr lang="en-US" altLang="zh-CN" dirty="0">
                <a:ea typeface="宋体" panose="02010600030101010101" pitchFamily="2" charset="-122"/>
              </a:rPr>
              <a:t>One floating point addition still takes </a:t>
            </a:r>
            <a:br>
              <a:rPr lang="en-US" altLang="zh-CN" dirty="0">
                <a:ea typeface="宋体" panose="02010600030101010101" pitchFamily="2" charset="-122"/>
              </a:rPr>
            </a:br>
            <a:r>
              <a:rPr lang="en-US" altLang="zh-CN" dirty="0">
                <a:solidFill>
                  <a:srgbClr val="FF0000"/>
                </a:solidFill>
                <a:ea typeface="宋体" panose="02010600030101010101" pitchFamily="2" charset="-122"/>
              </a:rPr>
              <a:t>7 nanoseconds</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But 1000 floating point additions </a:t>
            </a:r>
            <a:br>
              <a:rPr lang="en-US" altLang="zh-CN" dirty="0">
                <a:ea typeface="宋体" panose="02010600030101010101" pitchFamily="2" charset="-122"/>
              </a:rPr>
            </a:br>
            <a:r>
              <a:rPr lang="en-US" altLang="zh-CN" dirty="0">
                <a:ea typeface="宋体" panose="02010600030101010101" pitchFamily="2" charset="-122"/>
              </a:rPr>
              <a:t>now takes </a:t>
            </a:r>
            <a:r>
              <a:rPr lang="en-US" altLang="zh-CN" dirty="0">
                <a:solidFill>
                  <a:srgbClr val="FF0000"/>
                </a:solidFill>
                <a:ea typeface="宋体" panose="02010600030101010101" pitchFamily="2" charset="-122"/>
              </a:rPr>
              <a:t>1006 nanoseconds</a:t>
            </a:r>
            <a:r>
              <a:rPr lang="en-US" altLang="zh-CN" dirty="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43</a:t>
            </a:fld>
            <a:endParaRPr lang="zh-TW" altLang="en-US"/>
          </a:p>
        </p:txBody>
      </p:sp>
    </p:spTree>
    <p:extLst>
      <p:ext uri="{BB962C8B-B14F-4D97-AF65-F5344CB8AC3E}">
        <p14:creationId xmlns:p14="http://schemas.microsoft.com/office/powerpoint/2010/main" val="4142839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532811" y="561976"/>
            <a:ext cx="8281987" cy="708025"/>
          </a:xfrm>
        </p:spPr>
        <p:txBody>
          <a:bodyPr/>
          <a:lstStyle/>
          <a:p>
            <a:r>
              <a:rPr lang="en-US" altLang="zh-CN" dirty="0">
                <a:ea typeface="宋体" panose="02010600030101010101" pitchFamily="2" charset="-122"/>
              </a:rPr>
              <a:t>Multiple Issue (1)</a:t>
            </a:r>
          </a:p>
        </p:txBody>
      </p:sp>
      <p:sp>
        <p:nvSpPr>
          <p:cNvPr id="63490" name="Content Placeholder 2"/>
          <p:cNvSpPr>
            <a:spLocks noGrp="1"/>
          </p:cNvSpPr>
          <p:nvPr>
            <p:ph idx="1"/>
          </p:nvPr>
        </p:nvSpPr>
        <p:spPr>
          <a:xfrm>
            <a:off x="605837" y="1433513"/>
            <a:ext cx="7977550" cy="2230438"/>
          </a:xfrm>
        </p:spPr>
        <p:txBody>
          <a:bodyPr/>
          <a:lstStyle/>
          <a:p>
            <a:r>
              <a:rPr lang="en-US" altLang="zh-CN" dirty="0">
                <a:ea typeface="宋体" panose="02010600030101010101" pitchFamily="2" charset="-122"/>
              </a:rPr>
              <a:t>Multiple issue processors </a:t>
            </a:r>
            <a:r>
              <a:rPr lang="en-US" altLang="zh-CN" b="1" dirty="0">
                <a:solidFill>
                  <a:srgbClr val="FF0000"/>
                </a:solidFill>
                <a:ea typeface="宋体" panose="02010600030101010101" pitchFamily="2" charset="-122"/>
              </a:rPr>
              <a:t>replicate</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functional units </a:t>
            </a:r>
            <a:r>
              <a:rPr lang="en-US" altLang="zh-CN" dirty="0">
                <a:ea typeface="宋体" panose="02010600030101010101" pitchFamily="2" charset="-122"/>
              </a:rPr>
              <a:t>and try to </a:t>
            </a:r>
            <a:r>
              <a:rPr lang="en-US" altLang="zh-CN" dirty="0">
                <a:solidFill>
                  <a:srgbClr val="C00000"/>
                </a:solidFill>
                <a:ea typeface="宋体" panose="02010600030101010101" pitchFamily="2" charset="-122"/>
              </a:rPr>
              <a:t>simultaneously execute </a:t>
            </a:r>
            <a:r>
              <a:rPr lang="en-US" altLang="zh-CN" dirty="0">
                <a:ea typeface="宋体" panose="02010600030101010101" pitchFamily="2" charset="-122"/>
              </a:rPr>
              <a:t>different instructions in a program.</a:t>
            </a:r>
          </a:p>
        </p:txBody>
      </p:sp>
      <p:grpSp>
        <p:nvGrpSpPr>
          <p:cNvPr id="63492" name="Group 9"/>
          <p:cNvGrpSpPr>
            <a:grpSpLocks/>
          </p:cNvGrpSpPr>
          <p:nvPr/>
        </p:nvGrpSpPr>
        <p:grpSpPr bwMode="auto">
          <a:xfrm>
            <a:off x="1187450" y="4581525"/>
            <a:ext cx="1368425" cy="1263650"/>
            <a:chOff x="1475656" y="4941168"/>
            <a:chExt cx="1368152" cy="1264206"/>
          </a:xfrm>
        </p:grpSpPr>
        <p:pic>
          <p:nvPicPr>
            <p:cNvPr id="635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941168"/>
              <a:ext cx="1296144" cy="98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Box 7"/>
            <p:cNvSpPr txBox="1"/>
            <p:nvPr/>
          </p:nvSpPr>
          <p:spPr>
            <a:xfrm>
              <a:off x="1475656" y="5805148"/>
              <a:ext cx="1196736" cy="400226"/>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adder #1</a:t>
              </a:r>
            </a:p>
          </p:txBody>
        </p:sp>
      </p:grpSp>
      <p:grpSp>
        <p:nvGrpSpPr>
          <p:cNvPr id="63493" name="Group 10"/>
          <p:cNvGrpSpPr>
            <a:grpSpLocks/>
          </p:cNvGrpSpPr>
          <p:nvPr/>
        </p:nvGrpSpPr>
        <p:grpSpPr bwMode="auto">
          <a:xfrm>
            <a:off x="6588125" y="4581525"/>
            <a:ext cx="1296988" cy="1263650"/>
            <a:chOff x="5868144" y="4941168"/>
            <a:chExt cx="1296144" cy="1264206"/>
          </a:xfrm>
        </p:grpSpPr>
        <p:pic>
          <p:nvPicPr>
            <p:cNvPr id="635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941168"/>
              <a:ext cx="1296144" cy="98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extBox 8"/>
            <p:cNvSpPr txBox="1"/>
            <p:nvPr/>
          </p:nvSpPr>
          <p:spPr>
            <a:xfrm>
              <a:off x="5939536" y="5805148"/>
              <a:ext cx="1196196" cy="400226"/>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adder #2</a:t>
              </a:r>
            </a:p>
          </p:txBody>
        </p:sp>
      </p:grpSp>
      <p:sp>
        <p:nvSpPr>
          <p:cNvPr id="63494" name="Freeform 12"/>
          <p:cNvSpPr>
            <a:spLocks noChangeArrowheads="1"/>
          </p:cNvSpPr>
          <p:nvPr/>
        </p:nvSpPr>
        <p:spPr bwMode="auto">
          <a:xfrm>
            <a:off x="2743200" y="4411663"/>
            <a:ext cx="1201738" cy="1046162"/>
          </a:xfrm>
          <a:custGeom>
            <a:avLst/>
            <a:gdLst>
              <a:gd name="T0" fmla="*/ 1117600 w 1202267"/>
              <a:gd name="T1" fmla="*/ 0 h 1045028"/>
              <a:gd name="T2" fmla="*/ 1016000 w 1202267"/>
              <a:gd name="T3" fmla="*/ 856343 h 1045028"/>
              <a:gd name="T4" fmla="*/ 0 w 1202267"/>
              <a:gd name="T5" fmla="*/ 1045028 h 1045028"/>
              <a:gd name="T6" fmla="*/ 0 60000 65536"/>
              <a:gd name="T7" fmla="*/ 0 60000 65536"/>
              <a:gd name="T8" fmla="*/ 0 60000 65536"/>
              <a:gd name="T9" fmla="*/ 0 w 1202267"/>
              <a:gd name="T10" fmla="*/ 0 h 1045028"/>
              <a:gd name="T11" fmla="*/ 1202267 w 1202267"/>
              <a:gd name="T12" fmla="*/ 1045028 h 1045028"/>
            </a:gdLst>
            <a:ahLst/>
            <a:cxnLst>
              <a:cxn ang="T6">
                <a:pos x="T0" y="T1"/>
              </a:cxn>
              <a:cxn ang="T7">
                <a:pos x="T2" y="T3"/>
              </a:cxn>
              <a:cxn ang="T8">
                <a:pos x="T4" y="T5"/>
              </a:cxn>
            </a:cxnLst>
            <a:rect l="T9" t="T10" r="T11" b="T12"/>
            <a:pathLst>
              <a:path w="1202267" h="1045028">
                <a:moveTo>
                  <a:pt x="1117600" y="0"/>
                </a:moveTo>
                <a:cubicBezTo>
                  <a:pt x="1159933" y="341086"/>
                  <a:pt x="1202267" y="682172"/>
                  <a:pt x="1016000" y="856343"/>
                </a:cubicBezTo>
                <a:cubicBezTo>
                  <a:pt x="829733" y="1030514"/>
                  <a:pt x="414866" y="1037771"/>
                  <a:pt x="0" y="1045028"/>
                </a:cubicBezTo>
              </a:path>
            </a:pathLst>
          </a:custGeom>
          <a:noFill/>
          <a:ln w="95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63495" name="Freeform 13"/>
          <p:cNvSpPr>
            <a:spLocks noChangeArrowheads="1"/>
          </p:cNvSpPr>
          <p:nvPr/>
        </p:nvSpPr>
        <p:spPr bwMode="auto">
          <a:xfrm flipH="1">
            <a:off x="5076825" y="4411663"/>
            <a:ext cx="1201738" cy="1046162"/>
          </a:xfrm>
          <a:custGeom>
            <a:avLst/>
            <a:gdLst>
              <a:gd name="T0" fmla="*/ 1117600 w 1202267"/>
              <a:gd name="T1" fmla="*/ 0 h 1045028"/>
              <a:gd name="T2" fmla="*/ 1016000 w 1202267"/>
              <a:gd name="T3" fmla="*/ 856343 h 1045028"/>
              <a:gd name="T4" fmla="*/ 0 w 1202267"/>
              <a:gd name="T5" fmla="*/ 1045028 h 1045028"/>
              <a:gd name="T6" fmla="*/ 0 60000 65536"/>
              <a:gd name="T7" fmla="*/ 0 60000 65536"/>
              <a:gd name="T8" fmla="*/ 0 60000 65536"/>
              <a:gd name="T9" fmla="*/ 0 w 1202267"/>
              <a:gd name="T10" fmla="*/ 0 h 1045028"/>
              <a:gd name="T11" fmla="*/ 1202267 w 1202267"/>
              <a:gd name="T12" fmla="*/ 1045028 h 1045028"/>
            </a:gdLst>
            <a:ahLst/>
            <a:cxnLst>
              <a:cxn ang="T6">
                <a:pos x="T0" y="T1"/>
              </a:cxn>
              <a:cxn ang="T7">
                <a:pos x="T2" y="T3"/>
              </a:cxn>
              <a:cxn ang="T8">
                <a:pos x="T4" y="T5"/>
              </a:cxn>
            </a:cxnLst>
            <a:rect l="T9" t="T10" r="T11" b="T12"/>
            <a:pathLst>
              <a:path w="1202267" h="1045028">
                <a:moveTo>
                  <a:pt x="1117600" y="0"/>
                </a:moveTo>
                <a:cubicBezTo>
                  <a:pt x="1159933" y="341086"/>
                  <a:pt x="1202267" y="682172"/>
                  <a:pt x="1016000" y="856343"/>
                </a:cubicBezTo>
                <a:cubicBezTo>
                  <a:pt x="829733" y="1030514"/>
                  <a:pt x="414866" y="1037771"/>
                  <a:pt x="0" y="1045028"/>
                </a:cubicBezTo>
              </a:path>
            </a:pathLst>
          </a:custGeom>
          <a:noFill/>
          <a:ln w="9525"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15" name="TextBox 14"/>
          <p:cNvSpPr txBox="1"/>
          <p:nvPr/>
        </p:nvSpPr>
        <p:spPr>
          <a:xfrm>
            <a:off x="2843213" y="5013325"/>
            <a:ext cx="596900"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solidFill>
                  <a:srgbClr val="00B050"/>
                </a:solidFill>
                <a:latin typeface="+mj-lt"/>
              </a:rPr>
              <a:t>z[1]</a:t>
            </a:r>
          </a:p>
        </p:txBody>
      </p:sp>
      <p:sp>
        <p:nvSpPr>
          <p:cNvPr id="16" name="TextBox 15"/>
          <p:cNvSpPr txBox="1"/>
          <p:nvPr/>
        </p:nvSpPr>
        <p:spPr>
          <a:xfrm>
            <a:off x="3276600" y="4581525"/>
            <a:ext cx="595313"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solidFill>
                  <a:srgbClr val="00B050"/>
                </a:solidFill>
                <a:latin typeface="+mj-lt"/>
              </a:rPr>
              <a:t>z[3]</a:t>
            </a:r>
          </a:p>
        </p:txBody>
      </p:sp>
      <p:sp>
        <p:nvSpPr>
          <p:cNvPr id="17" name="TextBox 16"/>
          <p:cNvSpPr txBox="1"/>
          <p:nvPr/>
        </p:nvSpPr>
        <p:spPr>
          <a:xfrm>
            <a:off x="5724525" y="5013325"/>
            <a:ext cx="596900"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solidFill>
                  <a:srgbClr val="00B050"/>
                </a:solidFill>
                <a:latin typeface="+mj-lt"/>
              </a:rPr>
              <a:t>z[2]</a:t>
            </a:r>
          </a:p>
        </p:txBody>
      </p:sp>
      <p:sp>
        <p:nvSpPr>
          <p:cNvPr id="18" name="TextBox 17"/>
          <p:cNvSpPr txBox="1"/>
          <p:nvPr/>
        </p:nvSpPr>
        <p:spPr>
          <a:xfrm>
            <a:off x="5148263" y="4581525"/>
            <a:ext cx="596900" cy="4000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solidFill>
                  <a:srgbClr val="00B050"/>
                </a:solidFill>
                <a:latin typeface="+mj-lt"/>
              </a:rPr>
              <a:t>z[4]</a:t>
            </a:r>
          </a:p>
        </p:txBody>
      </p:sp>
      <p:sp>
        <p:nvSpPr>
          <p:cNvPr id="63500" name="TextBox 18"/>
          <p:cNvSpPr txBox="1">
            <a:spLocks noChangeArrowheads="1"/>
          </p:cNvSpPr>
          <p:nvPr/>
        </p:nvSpPr>
        <p:spPr bwMode="auto">
          <a:xfrm>
            <a:off x="2555875" y="3213100"/>
            <a:ext cx="4297363"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dirty="0">
                <a:latin typeface="Bodoni MT" panose="02070603080606020203" pitchFamily="18" charset="0"/>
                <a:ea typeface="宋体" panose="02010600030101010101" pitchFamily="2" charset="-122"/>
              </a:rPr>
              <a:t>for (</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 = 0; </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 &lt; 1000; </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a:t>
            </a:r>
          </a:p>
          <a:p>
            <a:r>
              <a:rPr lang="en-US" altLang="zh-CN" dirty="0">
                <a:latin typeface="Bodoni MT" panose="02070603080606020203" pitchFamily="18" charset="0"/>
                <a:ea typeface="宋体" panose="02010600030101010101" pitchFamily="2" charset="-122"/>
              </a:rPr>
              <a:t>     z[</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 = x[</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 + y[</a:t>
            </a:r>
            <a:r>
              <a:rPr lang="en-US" altLang="zh-CN" dirty="0" err="1">
                <a:latin typeface="Bodoni MT" panose="02070603080606020203" pitchFamily="18" charset="0"/>
                <a:ea typeface="宋体" panose="02010600030101010101" pitchFamily="2" charset="-122"/>
              </a:rPr>
              <a:t>i</a:t>
            </a:r>
            <a:r>
              <a:rPr lang="en-US" altLang="zh-CN" dirty="0">
                <a:latin typeface="Bodoni MT" panose="02070603080606020203" pitchFamily="18" charset="0"/>
                <a:ea typeface="宋体" panose="02010600030101010101" pitchFamily="2" charset="-122"/>
              </a:rPr>
              <a:t>];</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44</a:t>
            </a:fld>
            <a:endParaRPr lang="zh-TW" altLang="en-US"/>
          </a:p>
        </p:txBody>
      </p:sp>
    </p:spTree>
    <p:extLst>
      <p:ext uri="{BB962C8B-B14F-4D97-AF65-F5344CB8AC3E}">
        <p14:creationId xmlns:p14="http://schemas.microsoft.com/office/powerpoint/2010/main" val="3934847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zh-CN">
                <a:ea typeface="宋体" panose="02010600030101010101" pitchFamily="2" charset="-122"/>
              </a:rPr>
              <a:t>Multiple Issue (2)</a:t>
            </a:r>
          </a:p>
        </p:txBody>
      </p:sp>
      <p:sp>
        <p:nvSpPr>
          <p:cNvPr id="64514" name="Content Placeholder 2"/>
          <p:cNvSpPr>
            <a:spLocks noGrp="1"/>
          </p:cNvSpPr>
          <p:nvPr>
            <p:ph idx="1"/>
          </p:nvPr>
        </p:nvSpPr>
        <p:spPr>
          <a:xfrm>
            <a:off x="628649" y="1825625"/>
            <a:ext cx="8226879" cy="4351338"/>
          </a:xfrm>
        </p:spPr>
        <p:txBody>
          <a:bodyPr/>
          <a:lstStyle/>
          <a:p>
            <a:r>
              <a:rPr lang="en-US" altLang="zh-CN" b="1" dirty="0">
                <a:solidFill>
                  <a:srgbClr val="0000FF"/>
                </a:solidFill>
                <a:ea typeface="宋体" panose="02010600030101010101" pitchFamily="2" charset="-122"/>
              </a:rPr>
              <a:t>static</a:t>
            </a:r>
            <a:r>
              <a:rPr lang="en-US" altLang="zh-CN" dirty="0">
                <a:solidFill>
                  <a:srgbClr val="0000FF"/>
                </a:solidFill>
                <a:ea typeface="宋体" panose="02010600030101010101" pitchFamily="2" charset="-122"/>
              </a:rPr>
              <a:t> multiple issue </a:t>
            </a:r>
            <a:r>
              <a:rPr lang="en-US" altLang="zh-CN" dirty="0">
                <a:ea typeface="宋体" panose="02010600030101010101" pitchFamily="2" charset="-122"/>
              </a:rPr>
              <a:t>- functional units are scheduled at </a:t>
            </a:r>
            <a:r>
              <a:rPr lang="en-US" altLang="zh-CN" dirty="0">
                <a:solidFill>
                  <a:srgbClr val="FF0000"/>
                </a:solidFill>
                <a:ea typeface="宋体" panose="02010600030101010101" pitchFamily="2" charset="-122"/>
              </a:rPr>
              <a:t>compile time</a:t>
            </a:r>
            <a:r>
              <a:rPr lang="en-US" altLang="zh-CN" dirty="0">
                <a:ea typeface="宋体" panose="02010600030101010101" pitchFamily="2" charset="-122"/>
              </a:rPr>
              <a:t>.</a:t>
            </a:r>
          </a:p>
          <a:p>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dynamic</a:t>
            </a:r>
            <a:r>
              <a:rPr lang="en-US" altLang="zh-CN" dirty="0">
                <a:solidFill>
                  <a:srgbClr val="0000FF"/>
                </a:solidFill>
                <a:ea typeface="宋体" panose="02010600030101010101" pitchFamily="2" charset="-122"/>
              </a:rPr>
              <a:t> multiple issue </a:t>
            </a:r>
            <a:r>
              <a:rPr lang="en-US" altLang="zh-CN" dirty="0">
                <a:ea typeface="宋体" panose="02010600030101010101" pitchFamily="2" charset="-122"/>
              </a:rPr>
              <a:t>– functional units are scheduled at </a:t>
            </a:r>
            <a:r>
              <a:rPr lang="en-US" altLang="zh-CN" dirty="0">
                <a:solidFill>
                  <a:srgbClr val="FF0000"/>
                </a:solidFill>
                <a:ea typeface="宋体" panose="02010600030101010101" pitchFamily="2" charset="-122"/>
              </a:rPr>
              <a:t>run-time</a:t>
            </a:r>
            <a:r>
              <a:rPr lang="en-US" altLang="zh-CN" dirty="0">
                <a:ea typeface="宋体" panose="02010600030101010101" pitchFamily="2" charset="-122"/>
              </a:rPr>
              <a:t>.</a:t>
            </a:r>
          </a:p>
        </p:txBody>
      </p:sp>
      <p:sp>
        <p:nvSpPr>
          <p:cNvPr id="64516" name="Rectangle 4"/>
          <p:cNvSpPr>
            <a:spLocks noChangeArrowheads="1"/>
          </p:cNvSpPr>
          <p:nvPr/>
        </p:nvSpPr>
        <p:spPr bwMode="auto">
          <a:xfrm>
            <a:off x="4427538" y="4652963"/>
            <a:ext cx="21184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b="1" dirty="0">
                <a:solidFill>
                  <a:srgbClr val="FF0000"/>
                </a:solidFill>
                <a:latin typeface="+mn-lt"/>
                <a:ea typeface="宋体" panose="02010600030101010101" pitchFamily="2" charset="-122"/>
              </a:rPr>
              <a:t>superscalar</a:t>
            </a:r>
          </a:p>
        </p:txBody>
      </p:sp>
      <p:cxnSp>
        <p:nvCxnSpPr>
          <p:cNvPr id="64517" name="Straight Arrow Connector 6"/>
          <p:cNvCxnSpPr>
            <a:cxnSpLocks noChangeShapeType="1"/>
          </p:cNvCxnSpPr>
          <p:nvPr/>
        </p:nvCxnSpPr>
        <p:spPr bwMode="auto">
          <a:xfrm rot="16200000" flipV="1">
            <a:off x="4536281" y="3896519"/>
            <a:ext cx="792163" cy="7207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2"/>
          </p:nvPr>
        </p:nvSpPr>
        <p:spPr/>
        <p:txBody>
          <a:bodyPr/>
          <a:lstStyle/>
          <a:p>
            <a:fld id="{D7E73BF0-1322-481A-85B0-7D5783909D9E}" type="slidenum">
              <a:rPr lang="zh-TW" altLang="en-US" smtClean="0"/>
              <a:t>45</a:t>
            </a:fld>
            <a:endParaRPr lang="zh-TW" altLang="en-US"/>
          </a:p>
        </p:txBody>
      </p:sp>
    </p:spTree>
    <p:extLst>
      <p:ext uri="{BB962C8B-B14F-4D97-AF65-F5344CB8AC3E}">
        <p14:creationId xmlns:p14="http://schemas.microsoft.com/office/powerpoint/2010/main" val="2105768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650376" y="592863"/>
            <a:ext cx="8281987" cy="708025"/>
          </a:xfrm>
        </p:spPr>
        <p:txBody>
          <a:bodyPr/>
          <a:lstStyle/>
          <a:p>
            <a:r>
              <a:rPr lang="en-US" altLang="zh-CN">
                <a:ea typeface="宋体" panose="02010600030101010101" pitchFamily="2" charset="-122"/>
              </a:rPr>
              <a:t>Speculation (1) </a:t>
            </a:r>
          </a:p>
        </p:txBody>
      </p:sp>
      <p:sp>
        <p:nvSpPr>
          <p:cNvPr id="65538" name="Content Placeholder 2"/>
          <p:cNvSpPr>
            <a:spLocks noGrp="1"/>
          </p:cNvSpPr>
          <p:nvPr>
            <p:ph idx="1"/>
          </p:nvPr>
        </p:nvSpPr>
        <p:spPr>
          <a:xfrm>
            <a:off x="723401" y="1608863"/>
            <a:ext cx="8270875" cy="1943100"/>
          </a:xfrm>
        </p:spPr>
        <p:txBody>
          <a:bodyPr/>
          <a:lstStyle/>
          <a:p>
            <a:r>
              <a:rPr lang="en-US" altLang="zh-CN" dirty="0">
                <a:ea typeface="宋体" panose="02010600030101010101" pitchFamily="2" charset="-122"/>
              </a:rPr>
              <a:t>In order to make use of multiple issue, the system must </a:t>
            </a:r>
            <a:r>
              <a:rPr lang="en-US" altLang="zh-CN" dirty="0">
                <a:solidFill>
                  <a:srgbClr val="C00000"/>
                </a:solidFill>
                <a:ea typeface="宋体" panose="02010600030101010101" pitchFamily="2" charset="-122"/>
              </a:rPr>
              <a:t>find instructions </a:t>
            </a:r>
            <a:r>
              <a:rPr lang="en-US" altLang="zh-CN" dirty="0">
                <a:ea typeface="宋体" panose="02010600030101010101" pitchFamily="2" charset="-122"/>
              </a:rPr>
              <a:t>that can be </a:t>
            </a:r>
            <a:r>
              <a:rPr lang="en-US" altLang="zh-CN" dirty="0">
                <a:solidFill>
                  <a:srgbClr val="C00000"/>
                </a:solidFill>
                <a:ea typeface="宋体" panose="02010600030101010101" pitchFamily="2" charset="-122"/>
              </a:rPr>
              <a:t>executed simultaneously.</a:t>
            </a:r>
          </a:p>
        </p:txBody>
      </p:sp>
      <p:pic>
        <p:nvPicPr>
          <p:cNvPr id="65540" name="Picture 7" descr="C:\Documents and Settings\liszka\Local Settings\Temporary Internet Files\Content.IE5\3X5GU20H\MC90007862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76" y="3480525"/>
            <a:ext cx="11303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2450601" y="3407500"/>
            <a:ext cx="6119812" cy="2736850"/>
          </a:xfrm>
          <a:prstGeom prst="rect">
            <a:avLst/>
          </a:prstGeom>
          <a:noFill/>
          <a:ln w="9525">
            <a:noFill/>
            <a:miter lim="800000"/>
            <a:headEnd/>
            <a:tailEnd/>
          </a:ln>
        </p:spPr>
        <p:txBody>
          <a:bodyPr/>
          <a:lstStyle/>
          <a:p>
            <a:pPr marL="342900" indent="-342900" eaLnBrk="0" hangingPunct="0">
              <a:spcBef>
                <a:spcPct val="20000"/>
              </a:spcBef>
              <a:buClr>
                <a:srgbClr val="0033CC"/>
              </a:buClr>
              <a:buSzPct val="60000"/>
              <a:buFont typeface="Wingdings" pitchFamily="2" charset="2"/>
              <a:buChar char="n"/>
              <a:defRPr/>
            </a:pPr>
            <a:r>
              <a:rPr lang="en-US" sz="2800" kern="0" dirty="0">
                <a:solidFill>
                  <a:srgbClr val="003399"/>
                </a:solidFill>
                <a:latin typeface="+mn-lt"/>
              </a:rPr>
              <a:t>In speculation, the compiler or the processor </a:t>
            </a:r>
            <a:r>
              <a:rPr lang="en-US" sz="2800" kern="0" dirty="0">
                <a:solidFill>
                  <a:srgbClr val="FF0000"/>
                </a:solidFill>
                <a:latin typeface="+mn-lt"/>
              </a:rPr>
              <a:t>makes a </a:t>
            </a:r>
            <a:r>
              <a:rPr lang="en-US" sz="2800" b="1" kern="0" dirty="0">
                <a:solidFill>
                  <a:srgbClr val="FF0000"/>
                </a:solidFill>
                <a:latin typeface="+mn-lt"/>
              </a:rPr>
              <a:t>guess</a:t>
            </a:r>
            <a:r>
              <a:rPr lang="en-US" sz="2800" kern="0" dirty="0">
                <a:solidFill>
                  <a:srgbClr val="FF0000"/>
                </a:solidFill>
                <a:latin typeface="+mn-lt"/>
              </a:rPr>
              <a:t> </a:t>
            </a:r>
            <a:r>
              <a:rPr lang="en-US" sz="2800" kern="0" dirty="0">
                <a:solidFill>
                  <a:srgbClr val="003399"/>
                </a:solidFill>
                <a:latin typeface="+mn-lt"/>
              </a:rPr>
              <a:t>about an instruction, and then executes the instruction on the basis of the guess.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46</a:t>
            </a:fld>
            <a:endParaRPr lang="zh-TW" altLang="en-US"/>
          </a:p>
        </p:txBody>
      </p:sp>
    </p:spTree>
    <p:extLst>
      <p:ext uri="{BB962C8B-B14F-4D97-AF65-F5344CB8AC3E}">
        <p14:creationId xmlns:p14="http://schemas.microsoft.com/office/powerpoint/2010/main" val="2870624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zh-CN">
                <a:ea typeface="宋体" panose="02010600030101010101" pitchFamily="2" charset="-122"/>
              </a:rPr>
              <a:t>Speculation (2) </a:t>
            </a:r>
          </a:p>
        </p:txBody>
      </p:sp>
      <p:sp>
        <p:nvSpPr>
          <p:cNvPr id="66563" name="Rectangle 3"/>
          <p:cNvSpPr>
            <a:spLocks noChangeArrowheads="1"/>
          </p:cNvSpPr>
          <p:nvPr/>
        </p:nvSpPr>
        <p:spPr bwMode="auto">
          <a:xfrm>
            <a:off x="945424" y="1427956"/>
            <a:ext cx="2790825"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dirty="0">
                <a:latin typeface="+mn-lt"/>
                <a:ea typeface="宋体" panose="02010600030101010101" pitchFamily="2" charset="-122"/>
              </a:rPr>
              <a:t>z = x + y ;</a:t>
            </a:r>
          </a:p>
          <a:p>
            <a:r>
              <a:rPr lang="en-US" altLang="zh-CN" dirty="0" err="1">
                <a:latin typeface="+mn-lt"/>
                <a:ea typeface="宋体" panose="02010600030101010101" pitchFamily="2" charset="-122"/>
              </a:rPr>
              <a:t>i</a:t>
            </a:r>
            <a:r>
              <a:rPr lang="en-US" altLang="zh-CN" dirty="0">
                <a:latin typeface="+mn-lt"/>
                <a:ea typeface="宋体" panose="02010600030101010101" pitchFamily="2" charset="-122"/>
              </a:rPr>
              <a:t> f ( z &gt; 0)</a:t>
            </a:r>
          </a:p>
          <a:p>
            <a:r>
              <a:rPr lang="en-US" altLang="zh-CN" dirty="0">
                <a:latin typeface="+mn-lt"/>
                <a:ea typeface="宋体" panose="02010600030101010101" pitchFamily="2" charset="-122"/>
              </a:rPr>
              <a:t>     </a:t>
            </a:r>
            <a:r>
              <a:rPr lang="en-US" altLang="zh-CN" dirty="0">
                <a:solidFill>
                  <a:srgbClr val="C00000"/>
                </a:solidFill>
                <a:latin typeface="+mn-lt"/>
                <a:ea typeface="宋体" panose="02010600030101010101" pitchFamily="2" charset="-122"/>
              </a:rPr>
              <a:t>w = x ;</a:t>
            </a:r>
          </a:p>
          <a:p>
            <a:r>
              <a:rPr lang="en-US" altLang="zh-CN" dirty="0">
                <a:latin typeface="+mn-lt"/>
                <a:ea typeface="宋体" panose="02010600030101010101" pitchFamily="2" charset="-122"/>
              </a:rPr>
              <a:t>e l s e</a:t>
            </a:r>
          </a:p>
          <a:p>
            <a:r>
              <a:rPr lang="en-US" altLang="zh-CN" dirty="0">
                <a:latin typeface="+mn-lt"/>
                <a:ea typeface="宋体" panose="02010600030101010101" pitchFamily="2" charset="-122"/>
              </a:rPr>
              <a:t>     w = y ;</a:t>
            </a:r>
          </a:p>
        </p:txBody>
      </p:sp>
      <p:pic>
        <p:nvPicPr>
          <p:cNvPr id="66564" name="Picture 2" descr="C:\Documents and Settings\liszka\Local Settings\Temporary Internet Files\Content.IE5\1G3WK4XC\MC90005955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938" y="3284538"/>
            <a:ext cx="119697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72000" y="2133600"/>
            <a:ext cx="1196975" cy="768350"/>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000" dirty="0">
                <a:latin typeface="+mj-lt"/>
              </a:rPr>
              <a:t>Z will be </a:t>
            </a:r>
          </a:p>
          <a:p>
            <a:pPr>
              <a:spcBef>
                <a:spcPct val="20000"/>
              </a:spcBef>
              <a:buClr>
                <a:schemeClr val="tx1"/>
              </a:buClr>
              <a:buSzPct val="60000"/>
              <a:buFont typeface="Wingdings" pitchFamily="2" charset="2"/>
              <a:buNone/>
              <a:defRPr/>
            </a:pPr>
            <a:r>
              <a:rPr lang="en-US" sz="2000" dirty="0">
                <a:latin typeface="+mj-lt"/>
              </a:rPr>
              <a:t>positive</a:t>
            </a:r>
          </a:p>
        </p:txBody>
      </p:sp>
      <p:sp>
        <p:nvSpPr>
          <p:cNvPr id="66566" name="Cloud Callout 7"/>
          <p:cNvSpPr>
            <a:spLocks noChangeArrowheads="1"/>
          </p:cNvSpPr>
          <p:nvPr/>
        </p:nvSpPr>
        <p:spPr bwMode="auto">
          <a:xfrm>
            <a:off x="4284663" y="1989138"/>
            <a:ext cx="1582737" cy="1152525"/>
          </a:xfrm>
          <a:prstGeom prst="cloudCallout">
            <a:avLst>
              <a:gd name="adj1" fmla="val -28162"/>
              <a:gd name="adj2" fmla="val 73838"/>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9" name="TextBox 8"/>
          <p:cNvSpPr txBox="1"/>
          <p:nvPr/>
        </p:nvSpPr>
        <p:spPr>
          <a:xfrm>
            <a:off x="3278823" y="5350191"/>
            <a:ext cx="5538696" cy="1040285"/>
          </a:xfrm>
          <a:prstGeom prst="rect">
            <a:avLst/>
          </a:prstGeom>
          <a:noFill/>
        </p:spPr>
        <p:txBody>
          <a:bodyPr wrap="none">
            <a:spAutoFit/>
          </a:bodyPr>
          <a:lstStyle/>
          <a:p>
            <a:pPr>
              <a:spcBef>
                <a:spcPct val="20000"/>
              </a:spcBef>
              <a:buClr>
                <a:schemeClr val="tx1"/>
              </a:buClr>
              <a:buSzPct val="60000"/>
              <a:buFont typeface="Wingdings" pitchFamily="2" charset="2"/>
              <a:buNone/>
              <a:defRPr/>
            </a:pPr>
            <a:r>
              <a:rPr lang="en-US" sz="2800" dirty="0">
                <a:latin typeface="+mj-lt"/>
              </a:rPr>
              <a:t>If the system speculates </a:t>
            </a:r>
            <a:r>
              <a:rPr lang="en-US" sz="2800" dirty="0">
                <a:solidFill>
                  <a:srgbClr val="FF0000"/>
                </a:solidFill>
                <a:latin typeface="+mj-lt"/>
              </a:rPr>
              <a:t>incorrectly</a:t>
            </a:r>
            <a:r>
              <a:rPr lang="en-US" sz="2800" dirty="0">
                <a:latin typeface="+mj-lt"/>
              </a:rPr>
              <a:t>,</a:t>
            </a:r>
          </a:p>
          <a:p>
            <a:pPr>
              <a:spcBef>
                <a:spcPct val="20000"/>
              </a:spcBef>
              <a:buClr>
                <a:schemeClr val="tx1"/>
              </a:buClr>
              <a:buSzPct val="60000"/>
              <a:buFont typeface="Wingdings" pitchFamily="2" charset="2"/>
              <a:buNone/>
              <a:defRPr/>
            </a:pPr>
            <a:r>
              <a:rPr lang="en-US" sz="2800" dirty="0">
                <a:latin typeface="+mj-lt"/>
              </a:rPr>
              <a:t>it must </a:t>
            </a:r>
            <a:r>
              <a:rPr lang="en-US" sz="2800" dirty="0">
                <a:solidFill>
                  <a:srgbClr val="FF0000"/>
                </a:solidFill>
                <a:latin typeface="+mj-lt"/>
              </a:rPr>
              <a:t>go back and recalculate </a:t>
            </a:r>
            <a:r>
              <a:rPr lang="en-US" sz="2800" dirty="0">
                <a:latin typeface="+mj-lt"/>
              </a:rPr>
              <a:t>w = y.</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47</a:t>
            </a:fld>
            <a:endParaRPr lang="zh-TW" altLang="en-US"/>
          </a:p>
        </p:txBody>
      </p:sp>
    </p:spTree>
    <p:extLst>
      <p:ext uri="{BB962C8B-B14F-4D97-AF65-F5344CB8AC3E}">
        <p14:creationId xmlns:p14="http://schemas.microsoft.com/office/powerpoint/2010/main" val="3001116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zh-CN">
                <a:ea typeface="宋体" panose="02010600030101010101" pitchFamily="2" charset="-122"/>
              </a:rPr>
              <a:t>Hardware multithreading (1)</a:t>
            </a:r>
          </a:p>
        </p:txBody>
      </p:sp>
      <p:sp>
        <p:nvSpPr>
          <p:cNvPr id="67586" name="Content Placeholder 2"/>
          <p:cNvSpPr>
            <a:spLocks noGrp="1"/>
          </p:cNvSpPr>
          <p:nvPr>
            <p:ph idx="1"/>
          </p:nvPr>
        </p:nvSpPr>
        <p:spPr/>
        <p:txBody>
          <a:bodyPr/>
          <a:lstStyle/>
          <a:p>
            <a:r>
              <a:rPr lang="en-US" altLang="zh-CN" dirty="0">
                <a:ea typeface="宋体" panose="02010600030101010101" pitchFamily="2" charset="-122"/>
              </a:rPr>
              <a:t>There </a:t>
            </a:r>
            <a:r>
              <a:rPr lang="en-US" altLang="zh-CN" dirty="0">
                <a:solidFill>
                  <a:srgbClr val="FF0000"/>
                </a:solidFill>
                <a:ea typeface="宋体" panose="02010600030101010101" pitchFamily="2" charset="-122"/>
              </a:rPr>
              <a:t>aren’t always </a:t>
            </a:r>
            <a:r>
              <a:rPr lang="en-US" altLang="zh-CN" dirty="0">
                <a:ea typeface="宋体" panose="02010600030101010101" pitchFamily="2" charset="-122"/>
              </a:rPr>
              <a:t>good opportunities for simultaneous execution of different threads.</a:t>
            </a:r>
          </a:p>
          <a:p>
            <a:endParaRPr lang="en-US" altLang="zh-CN" dirty="0">
              <a:ea typeface="宋体" panose="02010600030101010101" pitchFamily="2" charset="-122"/>
            </a:endParaRPr>
          </a:p>
          <a:p>
            <a:r>
              <a:rPr lang="en-US" altLang="zh-CN" dirty="0">
                <a:ea typeface="宋体" panose="02010600030101010101" pitchFamily="2" charset="-122"/>
              </a:rPr>
              <a:t>Hardware multithreading provides a means for systems to </a:t>
            </a:r>
            <a:r>
              <a:rPr lang="en-US" altLang="zh-CN" dirty="0">
                <a:solidFill>
                  <a:srgbClr val="FF0000"/>
                </a:solidFill>
                <a:ea typeface="宋体" panose="02010600030101010101" pitchFamily="2" charset="-122"/>
              </a:rPr>
              <a:t>continue doing</a:t>
            </a:r>
            <a:r>
              <a:rPr lang="en-US" altLang="zh-CN" dirty="0">
                <a:ea typeface="宋体" panose="02010600030101010101" pitchFamily="2" charset="-122"/>
              </a:rPr>
              <a:t> useful work when the task being currently executed has </a:t>
            </a:r>
            <a:r>
              <a:rPr lang="en-US" altLang="zh-CN" dirty="0">
                <a:solidFill>
                  <a:srgbClr val="FF0000"/>
                </a:solidFill>
                <a:ea typeface="宋体" panose="02010600030101010101" pitchFamily="2" charset="-122"/>
              </a:rPr>
              <a:t>stalled</a:t>
            </a:r>
            <a:r>
              <a:rPr lang="en-US" altLang="zh-CN" dirty="0">
                <a:ea typeface="宋体" panose="02010600030101010101" pitchFamily="2" charset="-122"/>
              </a:rPr>
              <a:t>.</a:t>
            </a:r>
          </a:p>
          <a:p>
            <a:pPr lvl="1"/>
            <a:r>
              <a:rPr lang="en-US" altLang="zh-CN" dirty="0">
                <a:ea typeface="宋体" panose="02010600030101010101" pitchFamily="2" charset="-122"/>
              </a:rPr>
              <a:t>Ex., the current task has to wait for data to be loaded from memory.</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48</a:t>
            </a:fld>
            <a:endParaRPr lang="zh-TW" altLang="en-US"/>
          </a:p>
        </p:txBody>
      </p:sp>
    </p:spTree>
    <p:extLst>
      <p:ext uri="{BB962C8B-B14F-4D97-AF65-F5344CB8AC3E}">
        <p14:creationId xmlns:p14="http://schemas.microsoft.com/office/powerpoint/2010/main" val="12638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586">
                                            <p:txEl>
                                              <p:pRg st="2" end="2"/>
                                            </p:txEl>
                                          </p:spTgt>
                                        </p:tgtEl>
                                        <p:attrNameLst>
                                          <p:attrName>style.visibility</p:attrName>
                                        </p:attrNameLst>
                                      </p:cBhvr>
                                      <p:to>
                                        <p:strVal val="visible"/>
                                      </p:to>
                                    </p:set>
                                    <p:animEffect transition="in" filter="wipe(down)">
                                      <p:cBhvr>
                                        <p:cTn id="7" dur="500"/>
                                        <p:tgtEl>
                                          <p:spTgt spid="67586">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7586">
                                            <p:txEl>
                                              <p:pRg st="3" end="3"/>
                                            </p:txEl>
                                          </p:spTgt>
                                        </p:tgtEl>
                                        <p:attrNameLst>
                                          <p:attrName>style.visibility</p:attrName>
                                        </p:attrNameLst>
                                      </p:cBhvr>
                                      <p:to>
                                        <p:strVal val="visible"/>
                                      </p:to>
                                    </p:set>
                                    <p:animEffect transition="in" filter="wipe(down)">
                                      <p:cBhvr>
                                        <p:cTn id="10" dur="500"/>
                                        <p:tgtEl>
                                          <p:spTgt spid="675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zh-CN">
                <a:ea typeface="宋体" panose="02010600030101010101" pitchFamily="2" charset="-122"/>
              </a:rPr>
              <a:t>Hardware multithreading (2)</a:t>
            </a:r>
          </a:p>
        </p:txBody>
      </p:sp>
      <p:sp>
        <p:nvSpPr>
          <p:cNvPr id="68610"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Fine-grained</a:t>
            </a:r>
            <a:r>
              <a:rPr lang="en-US" altLang="zh-CN" dirty="0">
                <a:ea typeface="宋体" panose="02010600030101010101" pitchFamily="2" charset="-122"/>
              </a:rPr>
              <a:t> - the processor </a:t>
            </a:r>
            <a:r>
              <a:rPr lang="en-US" altLang="zh-CN" dirty="0">
                <a:solidFill>
                  <a:srgbClr val="FF0000"/>
                </a:solidFill>
                <a:ea typeface="宋体" panose="02010600030101010101" pitchFamily="2" charset="-122"/>
              </a:rPr>
              <a:t>switches</a:t>
            </a:r>
            <a:r>
              <a:rPr lang="en-US" altLang="zh-CN" dirty="0">
                <a:ea typeface="宋体" panose="02010600030101010101" pitchFamily="2" charset="-122"/>
              </a:rPr>
              <a:t> between threads </a:t>
            </a:r>
            <a:r>
              <a:rPr lang="en-US" altLang="zh-CN" dirty="0">
                <a:solidFill>
                  <a:srgbClr val="FF0000"/>
                </a:solidFill>
                <a:ea typeface="宋体" panose="02010600030101010101" pitchFamily="2" charset="-122"/>
              </a:rPr>
              <a:t>after each instruction</a:t>
            </a:r>
            <a:r>
              <a:rPr lang="en-US" altLang="zh-CN" dirty="0">
                <a:ea typeface="宋体" panose="02010600030101010101" pitchFamily="2" charset="-122"/>
              </a:rPr>
              <a:t>, </a:t>
            </a:r>
            <a:r>
              <a:rPr lang="en-US" altLang="zh-CN" dirty="0">
                <a:solidFill>
                  <a:srgbClr val="FF0000"/>
                </a:solidFill>
                <a:ea typeface="宋体" panose="02010600030101010101" pitchFamily="2" charset="-122"/>
              </a:rPr>
              <a:t>skipping threads that are stalled</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pPr lvl="1"/>
            <a:r>
              <a:rPr lang="en-US" altLang="zh-CN" b="1" u="sng" dirty="0">
                <a:ea typeface="宋体" panose="02010600030101010101" pitchFamily="2" charset="-122"/>
              </a:rPr>
              <a:t>Pros</a:t>
            </a:r>
            <a:r>
              <a:rPr lang="en-US" altLang="zh-CN" dirty="0">
                <a:ea typeface="宋体" panose="02010600030101010101" pitchFamily="2" charset="-122"/>
              </a:rPr>
              <a:t>: potential to </a:t>
            </a:r>
            <a:r>
              <a:rPr lang="en-US" altLang="zh-CN" dirty="0">
                <a:solidFill>
                  <a:srgbClr val="0000FF"/>
                </a:solidFill>
                <a:ea typeface="宋体" panose="02010600030101010101" pitchFamily="2" charset="-122"/>
              </a:rPr>
              <a:t>avoid wasted machine time </a:t>
            </a:r>
            <a:r>
              <a:rPr lang="en-US" altLang="zh-CN" dirty="0">
                <a:ea typeface="宋体" panose="02010600030101010101" pitchFamily="2" charset="-122"/>
              </a:rPr>
              <a:t>due to stalls.</a:t>
            </a:r>
          </a:p>
          <a:p>
            <a:pPr lvl="1"/>
            <a:endParaRPr lang="en-US" altLang="zh-CN" dirty="0">
              <a:ea typeface="宋体" panose="02010600030101010101" pitchFamily="2" charset="-122"/>
            </a:endParaRPr>
          </a:p>
          <a:p>
            <a:pPr lvl="1"/>
            <a:r>
              <a:rPr lang="en-US" altLang="zh-CN" b="1" u="sng" dirty="0">
                <a:ea typeface="宋体" panose="02010600030101010101" pitchFamily="2" charset="-122"/>
              </a:rPr>
              <a:t>Cons</a:t>
            </a:r>
            <a:r>
              <a:rPr lang="en-US" altLang="zh-CN" dirty="0">
                <a:ea typeface="宋体" panose="02010600030101010101" pitchFamily="2" charset="-122"/>
              </a:rPr>
              <a:t>: a thread that’s ready to </a:t>
            </a:r>
            <a:r>
              <a:rPr lang="en-US" altLang="zh-CN" dirty="0">
                <a:solidFill>
                  <a:srgbClr val="0000FF"/>
                </a:solidFill>
                <a:ea typeface="宋体" panose="02010600030101010101" pitchFamily="2" charset="-122"/>
              </a:rPr>
              <a:t>execute a long sequence </a:t>
            </a:r>
            <a:r>
              <a:rPr lang="en-US" altLang="zh-CN" dirty="0">
                <a:ea typeface="宋体" panose="02010600030101010101" pitchFamily="2" charset="-122"/>
              </a:rPr>
              <a:t>of instructions </a:t>
            </a:r>
            <a:r>
              <a:rPr lang="en-US" altLang="zh-CN" dirty="0">
                <a:solidFill>
                  <a:srgbClr val="0000FF"/>
                </a:solidFill>
                <a:ea typeface="宋体" panose="02010600030101010101" pitchFamily="2" charset="-122"/>
              </a:rPr>
              <a:t>may have to wait </a:t>
            </a:r>
            <a:r>
              <a:rPr lang="en-US" altLang="zh-CN" dirty="0">
                <a:ea typeface="宋体" panose="02010600030101010101" pitchFamily="2" charset="-122"/>
              </a:rPr>
              <a:t>to execute every instruction.</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49</a:t>
            </a:fld>
            <a:endParaRPr lang="zh-TW" altLang="en-US"/>
          </a:p>
        </p:txBody>
      </p:sp>
    </p:spTree>
    <p:extLst>
      <p:ext uri="{BB962C8B-B14F-4D97-AF65-F5344CB8AC3E}">
        <p14:creationId xmlns:p14="http://schemas.microsoft.com/office/powerpoint/2010/main" val="7534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ea typeface="宋体" panose="02010600030101010101" pitchFamily="2" charset="-122"/>
              </a:rPr>
              <a:t>The von Neumann Architecture</a:t>
            </a:r>
            <a:endParaRPr lang="en-GB" altLang="zh-CN"/>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72" y="985294"/>
            <a:ext cx="5136728" cy="561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050546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tLang="zh-CN">
                <a:ea typeface="宋体" panose="02010600030101010101" pitchFamily="2" charset="-122"/>
              </a:rPr>
              <a:t>Hardware multithreading (3)</a:t>
            </a:r>
          </a:p>
        </p:txBody>
      </p:sp>
      <p:sp>
        <p:nvSpPr>
          <p:cNvPr id="69634"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Coarse-grained</a:t>
            </a:r>
            <a:r>
              <a:rPr lang="en-US" altLang="zh-CN" dirty="0">
                <a:ea typeface="宋体" panose="02010600030101010101" pitchFamily="2" charset="-122"/>
              </a:rPr>
              <a:t> - only </a:t>
            </a:r>
            <a:r>
              <a:rPr lang="en-US" altLang="zh-CN" dirty="0">
                <a:solidFill>
                  <a:srgbClr val="FF0000"/>
                </a:solidFill>
                <a:ea typeface="宋体" panose="02010600030101010101" pitchFamily="2" charset="-122"/>
              </a:rPr>
              <a:t>switches threads that are stalled</a:t>
            </a:r>
            <a:r>
              <a:rPr lang="en-US" altLang="zh-CN" dirty="0">
                <a:ea typeface="宋体" panose="02010600030101010101" pitchFamily="2" charset="-122"/>
              </a:rPr>
              <a:t> waiting for a </a:t>
            </a:r>
            <a:r>
              <a:rPr lang="en-US" altLang="zh-CN" dirty="0">
                <a:solidFill>
                  <a:srgbClr val="0000FF"/>
                </a:solidFill>
                <a:ea typeface="宋体" panose="02010600030101010101" pitchFamily="2" charset="-122"/>
              </a:rPr>
              <a:t>time-consuming operation </a:t>
            </a:r>
            <a:r>
              <a:rPr lang="en-US" altLang="zh-CN" dirty="0">
                <a:ea typeface="宋体" panose="02010600030101010101" pitchFamily="2" charset="-122"/>
              </a:rPr>
              <a:t>to complete.</a:t>
            </a:r>
          </a:p>
          <a:p>
            <a:endParaRPr lang="en-US" altLang="zh-CN" dirty="0">
              <a:ea typeface="宋体" panose="02010600030101010101" pitchFamily="2" charset="-122"/>
            </a:endParaRPr>
          </a:p>
          <a:p>
            <a:pPr lvl="1"/>
            <a:r>
              <a:rPr lang="en-US" altLang="zh-CN" b="1" u="sng" dirty="0">
                <a:ea typeface="宋体" panose="02010600030101010101" pitchFamily="2" charset="-122"/>
              </a:rPr>
              <a:t>Pros</a:t>
            </a:r>
            <a:r>
              <a:rPr lang="en-US" altLang="zh-CN" b="1" dirty="0">
                <a:ea typeface="宋体" panose="02010600030101010101" pitchFamily="2" charset="-122"/>
              </a:rPr>
              <a:t>: </a:t>
            </a:r>
            <a:r>
              <a:rPr lang="en-US" altLang="zh-CN" dirty="0">
                <a:ea typeface="宋体" panose="02010600030101010101" pitchFamily="2" charset="-122"/>
              </a:rPr>
              <a:t>switching threads </a:t>
            </a:r>
            <a:r>
              <a:rPr lang="en-US" altLang="zh-CN" dirty="0">
                <a:solidFill>
                  <a:srgbClr val="FF0000"/>
                </a:solidFill>
                <a:ea typeface="宋体" panose="02010600030101010101" pitchFamily="2" charset="-122"/>
              </a:rPr>
              <a:t>doesn’t need </a:t>
            </a:r>
            <a:r>
              <a:rPr lang="en-US" altLang="zh-CN" dirty="0">
                <a:ea typeface="宋体" panose="02010600030101010101" pitchFamily="2" charset="-122"/>
              </a:rPr>
              <a:t>to be nearly </a:t>
            </a:r>
            <a:r>
              <a:rPr lang="en-US" altLang="zh-CN" dirty="0">
                <a:solidFill>
                  <a:srgbClr val="FF0000"/>
                </a:solidFill>
                <a:ea typeface="宋体" panose="02010600030101010101" pitchFamily="2" charset="-122"/>
              </a:rPr>
              <a:t>instantaneous</a:t>
            </a:r>
            <a:r>
              <a:rPr lang="en-US" altLang="zh-CN" dirty="0">
                <a:ea typeface="宋体" panose="02010600030101010101" pitchFamily="2" charset="-122"/>
              </a:rPr>
              <a:t>.</a:t>
            </a:r>
          </a:p>
          <a:p>
            <a:pPr lvl="1"/>
            <a:endParaRPr lang="en-US" altLang="zh-CN" dirty="0">
              <a:ea typeface="宋体" panose="02010600030101010101" pitchFamily="2" charset="-122"/>
            </a:endParaRPr>
          </a:p>
          <a:p>
            <a:pPr lvl="1"/>
            <a:r>
              <a:rPr lang="en-US" altLang="zh-CN" b="1" u="sng" dirty="0">
                <a:ea typeface="宋体" panose="02010600030101010101" pitchFamily="2" charset="-122"/>
              </a:rPr>
              <a:t>Cons</a:t>
            </a:r>
            <a:r>
              <a:rPr lang="en-US" altLang="zh-CN" b="1" dirty="0">
                <a:ea typeface="宋体" panose="02010600030101010101" pitchFamily="2" charset="-122"/>
              </a:rPr>
              <a:t>: </a:t>
            </a:r>
            <a:r>
              <a:rPr lang="en-US" altLang="zh-CN" dirty="0">
                <a:ea typeface="宋体" panose="02010600030101010101" pitchFamily="2" charset="-122"/>
              </a:rPr>
              <a:t>the processor can be </a:t>
            </a:r>
            <a:r>
              <a:rPr lang="en-US" altLang="zh-CN" dirty="0">
                <a:solidFill>
                  <a:srgbClr val="FF0000"/>
                </a:solidFill>
                <a:ea typeface="宋体" panose="02010600030101010101" pitchFamily="2" charset="-122"/>
              </a:rPr>
              <a:t>idled on shorter stalls</a:t>
            </a:r>
            <a:r>
              <a:rPr lang="en-US" altLang="zh-CN" dirty="0">
                <a:ea typeface="宋体" panose="02010600030101010101" pitchFamily="2" charset="-122"/>
              </a:rPr>
              <a:t>, and thread switching will also cause delays.</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50</a:t>
            </a:fld>
            <a:endParaRPr lang="zh-TW" altLang="en-US"/>
          </a:p>
        </p:txBody>
      </p:sp>
    </p:spTree>
    <p:extLst>
      <p:ext uri="{BB962C8B-B14F-4D97-AF65-F5344CB8AC3E}">
        <p14:creationId xmlns:p14="http://schemas.microsoft.com/office/powerpoint/2010/main" val="370836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zh-CN">
                <a:ea typeface="宋体" panose="02010600030101010101" pitchFamily="2" charset="-122"/>
              </a:rPr>
              <a:t>Hardware multithreading (3)</a:t>
            </a:r>
          </a:p>
        </p:txBody>
      </p:sp>
      <p:sp>
        <p:nvSpPr>
          <p:cNvPr id="70658"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Simultaneous multithreading (SMT) </a:t>
            </a:r>
            <a:r>
              <a:rPr lang="en-US" altLang="zh-CN" dirty="0">
                <a:ea typeface="宋体" panose="02010600030101010101" pitchFamily="2" charset="-122"/>
              </a:rPr>
              <a:t>- a </a:t>
            </a:r>
            <a:r>
              <a:rPr lang="en-US" altLang="zh-CN" dirty="0">
                <a:solidFill>
                  <a:srgbClr val="FF0000"/>
                </a:solidFill>
                <a:ea typeface="宋体" panose="02010600030101010101" pitchFamily="2" charset="-122"/>
              </a:rPr>
              <a:t>variation</a:t>
            </a:r>
            <a:r>
              <a:rPr lang="en-US" altLang="zh-CN" dirty="0">
                <a:ea typeface="宋体" panose="02010600030101010101" pitchFamily="2" charset="-122"/>
              </a:rPr>
              <a:t> on fine-grained multithreading.</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Allows </a:t>
            </a:r>
            <a:r>
              <a:rPr lang="en-US" altLang="zh-CN" dirty="0">
                <a:solidFill>
                  <a:srgbClr val="0000FF"/>
                </a:solidFill>
                <a:ea typeface="宋体" panose="02010600030101010101" pitchFamily="2" charset="-122"/>
              </a:rPr>
              <a:t>multiple threads </a:t>
            </a:r>
            <a:r>
              <a:rPr lang="en-US" altLang="zh-CN" dirty="0">
                <a:ea typeface="宋体" panose="02010600030101010101" pitchFamily="2" charset="-122"/>
              </a:rPr>
              <a:t>to make use of the </a:t>
            </a:r>
            <a:r>
              <a:rPr lang="en-US" altLang="zh-CN" dirty="0">
                <a:solidFill>
                  <a:srgbClr val="FF0000"/>
                </a:solidFill>
                <a:ea typeface="宋体" panose="02010600030101010101" pitchFamily="2" charset="-122"/>
              </a:rPr>
              <a:t>multiple functional units.</a:t>
            </a:r>
          </a:p>
          <a:p>
            <a:endParaRPr lang="en-US" altLang="zh-CN" dirty="0">
              <a:ea typeface="宋体" panose="02010600030101010101" pitchFamily="2" charset="-122"/>
            </a:endParaRPr>
          </a:p>
        </p:txBody>
      </p:sp>
      <p:sp>
        <p:nvSpPr>
          <p:cNvPr id="2" name="灯片编号占位符 1"/>
          <p:cNvSpPr>
            <a:spLocks noGrp="1"/>
          </p:cNvSpPr>
          <p:nvPr>
            <p:ph type="sldNum" sz="quarter" idx="12"/>
          </p:nvPr>
        </p:nvSpPr>
        <p:spPr/>
        <p:txBody>
          <a:bodyPr/>
          <a:lstStyle/>
          <a:p>
            <a:fld id="{D7E73BF0-1322-481A-85B0-7D5783909D9E}" type="slidenum">
              <a:rPr lang="zh-TW" altLang="en-US" smtClean="0"/>
              <a:t>51</a:t>
            </a:fld>
            <a:endParaRPr lang="zh-TW" altLang="en-US"/>
          </a:p>
        </p:txBody>
      </p:sp>
    </p:spTree>
    <p:extLst>
      <p:ext uri="{BB962C8B-B14F-4D97-AF65-F5344CB8AC3E}">
        <p14:creationId xmlns:p14="http://schemas.microsoft.com/office/powerpoint/2010/main" val="370685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7107D8-428E-46D0-AD68-6B19225514F8}"/>
              </a:ext>
            </a:extLst>
          </p:cNvPr>
          <p:cNvSpPr>
            <a:spLocks noGrp="1"/>
          </p:cNvSpPr>
          <p:nvPr>
            <p:ph type="sldNum" sz="quarter" idx="12"/>
          </p:nvPr>
        </p:nvSpPr>
        <p:spPr/>
        <p:txBody>
          <a:bodyPr/>
          <a:lstStyle/>
          <a:p>
            <a:fld id="{D7E73BF0-1322-481A-85B0-7D5783909D9E}" type="slidenum">
              <a:rPr lang="zh-TW" altLang="en-US" smtClean="0"/>
              <a:t>52</a:t>
            </a:fld>
            <a:endParaRPr lang="zh-TW" altLang="en-US"/>
          </a:p>
        </p:txBody>
      </p:sp>
      <p:pic>
        <p:nvPicPr>
          <p:cNvPr id="3" name="图片 2">
            <a:extLst>
              <a:ext uri="{FF2B5EF4-FFF2-40B4-BE49-F238E27FC236}">
                <a16:creationId xmlns:a16="http://schemas.microsoft.com/office/drawing/2014/main" id="{F402EA79-2212-4987-B7C6-81288AD0C890}"/>
              </a:ext>
            </a:extLst>
          </p:cNvPr>
          <p:cNvPicPr>
            <a:picLocks noChangeAspect="1"/>
          </p:cNvPicPr>
          <p:nvPr/>
        </p:nvPicPr>
        <p:blipFill>
          <a:blip r:embed="rId3"/>
          <a:stretch>
            <a:fillRect/>
          </a:stretch>
        </p:blipFill>
        <p:spPr>
          <a:xfrm>
            <a:off x="412229" y="104079"/>
            <a:ext cx="7567060" cy="6649841"/>
          </a:xfrm>
          <a:prstGeom prst="rect">
            <a:avLst/>
          </a:prstGeom>
        </p:spPr>
      </p:pic>
    </p:spTree>
    <p:extLst>
      <p:ext uri="{BB962C8B-B14F-4D97-AF65-F5344CB8AC3E}">
        <p14:creationId xmlns:p14="http://schemas.microsoft.com/office/powerpoint/2010/main" val="325296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2EF68-1056-4FB8-8FE6-0FE43869D4D4}"/>
              </a:ext>
            </a:extLst>
          </p:cNvPr>
          <p:cNvSpPr>
            <a:spLocks noGrp="1"/>
          </p:cNvSpPr>
          <p:nvPr>
            <p:ph type="title"/>
          </p:nvPr>
        </p:nvSpPr>
        <p:spPr>
          <a:xfrm>
            <a:off x="765536" y="2445797"/>
            <a:ext cx="7886700" cy="1325563"/>
          </a:xfrm>
        </p:spPr>
        <p:txBody>
          <a:bodyPr/>
          <a:lstStyle/>
          <a:p>
            <a:pPr algn="ctr"/>
            <a:r>
              <a:rPr lang="en-US" altLang="zh-CN" dirty="0"/>
              <a:t>Program, Process, Thread</a:t>
            </a:r>
            <a:endParaRPr lang="zh-CN" altLang="en-US" dirty="0"/>
          </a:p>
        </p:txBody>
      </p:sp>
      <p:sp>
        <p:nvSpPr>
          <p:cNvPr id="3" name="灯片编号占位符 2">
            <a:extLst>
              <a:ext uri="{FF2B5EF4-FFF2-40B4-BE49-F238E27FC236}">
                <a16:creationId xmlns:a16="http://schemas.microsoft.com/office/drawing/2014/main" id="{681CB98B-0794-40D8-86F6-D4DA1478EBB3}"/>
              </a:ext>
            </a:extLst>
          </p:cNvPr>
          <p:cNvSpPr>
            <a:spLocks noGrp="1"/>
          </p:cNvSpPr>
          <p:nvPr>
            <p:ph type="sldNum" sz="quarter" idx="12"/>
          </p:nvPr>
        </p:nvSpPr>
        <p:spPr/>
        <p:txBody>
          <a:bodyPr/>
          <a:lstStyle/>
          <a:p>
            <a:fld id="{D7E73BF0-1322-481A-85B0-7D5783909D9E}" type="slidenum">
              <a:rPr lang="zh-TW" altLang="en-US" smtClean="0"/>
              <a:t>53</a:t>
            </a:fld>
            <a:endParaRPr lang="zh-TW" altLang="en-US"/>
          </a:p>
        </p:txBody>
      </p:sp>
    </p:spTree>
    <p:extLst>
      <p:ext uri="{BB962C8B-B14F-4D97-AF65-F5344CB8AC3E}">
        <p14:creationId xmlns:p14="http://schemas.microsoft.com/office/powerpoint/2010/main" val="1403144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146E3-72F0-45AB-9706-BDFFA136351B}"/>
              </a:ext>
            </a:extLst>
          </p:cNvPr>
          <p:cNvSpPr>
            <a:spLocks noGrp="1"/>
          </p:cNvSpPr>
          <p:nvPr>
            <p:ph type="title"/>
          </p:nvPr>
        </p:nvSpPr>
        <p:spPr/>
        <p:txBody>
          <a:bodyPr/>
          <a:lstStyle/>
          <a:p>
            <a:r>
              <a:rPr lang="en-US" altLang="zh-CN" dirty="0"/>
              <a:t>Program vs. Process</a:t>
            </a:r>
            <a:endParaRPr lang="zh-CN" altLang="en-US" dirty="0"/>
          </a:p>
        </p:txBody>
      </p:sp>
      <p:sp>
        <p:nvSpPr>
          <p:cNvPr id="3" name="内容占位符 2">
            <a:extLst>
              <a:ext uri="{FF2B5EF4-FFF2-40B4-BE49-F238E27FC236}">
                <a16:creationId xmlns:a16="http://schemas.microsoft.com/office/drawing/2014/main" id="{65A92EE7-EB8A-49F8-81BC-227ECAD29327}"/>
              </a:ext>
            </a:extLst>
          </p:cNvPr>
          <p:cNvSpPr>
            <a:spLocks noGrp="1"/>
          </p:cNvSpPr>
          <p:nvPr>
            <p:ph idx="1"/>
          </p:nvPr>
        </p:nvSpPr>
        <p:spPr>
          <a:xfrm>
            <a:off x="628650" y="1825625"/>
            <a:ext cx="7886700" cy="4351338"/>
          </a:xfrm>
        </p:spPr>
        <p:txBody>
          <a:bodyPr/>
          <a:lstStyle/>
          <a:p>
            <a:r>
              <a:rPr lang="en-US" altLang="zh-CN" dirty="0"/>
              <a:t>A </a:t>
            </a:r>
            <a:r>
              <a:rPr lang="en-US" altLang="zh-CN" sz="3600" i="1" dirty="0">
                <a:solidFill>
                  <a:srgbClr val="FF0000"/>
                </a:solidFill>
              </a:rPr>
              <a:t>program</a:t>
            </a:r>
            <a:r>
              <a:rPr lang="en-US" altLang="zh-CN" dirty="0"/>
              <a:t> is the </a:t>
            </a:r>
            <a:r>
              <a:rPr lang="en-US" altLang="zh-CN" dirty="0">
                <a:solidFill>
                  <a:srgbClr val="0000FF"/>
                </a:solidFill>
              </a:rPr>
              <a:t>code</a:t>
            </a:r>
            <a:r>
              <a:rPr lang="en-US" altLang="zh-CN" dirty="0"/>
              <a:t> that is stored on your computer that is intended to </a:t>
            </a:r>
            <a:r>
              <a:rPr lang="en-US" altLang="zh-CN" dirty="0">
                <a:solidFill>
                  <a:srgbClr val="0000FF"/>
                </a:solidFill>
              </a:rPr>
              <a:t>fulfill a certain task</a:t>
            </a:r>
            <a:r>
              <a:rPr lang="en-US" altLang="zh-CN" dirty="0"/>
              <a:t>.</a:t>
            </a:r>
          </a:p>
          <a:p>
            <a:endParaRPr lang="en-US" altLang="zh-CN" dirty="0"/>
          </a:p>
          <a:p>
            <a:r>
              <a:rPr lang="en-US" altLang="zh-CN" dirty="0"/>
              <a:t>There can be </a:t>
            </a:r>
            <a:r>
              <a:rPr lang="en-US" altLang="zh-CN" dirty="0">
                <a:solidFill>
                  <a:srgbClr val="0000FF"/>
                </a:solidFill>
              </a:rPr>
              <a:t>multiple instances of a single program</a:t>
            </a:r>
            <a:r>
              <a:rPr lang="en-US" altLang="zh-CN" dirty="0"/>
              <a:t>, and each instance of that running program is a </a:t>
            </a:r>
            <a:r>
              <a:rPr lang="en-US" altLang="zh-CN" sz="3600" i="1" dirty="0">
                <a:solidFill>
                  <a:srgbClr val="FF0000"/>
                </a:solidFill>
              </a:rPr>
              <a:t>process</a:t>
            </a:r>
            <a:r>
              <a:rPr lang="en-US" altLang="zh-CN" dirty="0"/>
              <a:t>. </a:t>
            </a:r>
          </a:p>
          <a:p>
            <a:pPr lvl="1"/>
            <a:r>
              <a:rPr lang="en-US" altLang="zh-CN" dirty="0"/>
              <a:t>Each process has a separate memory address space, which means that a process runs independently and is isolated from other processes.</a:t>
            </a:r>
            <a:endParaRPr lang="zh-CN" altLang="en-US" dirty="0"/>
          </a:p>
        </p:txBody>
      </p:sp>
      <p:sp>
        <p:nvSpPr>
          <p:cNvPr id="4" name="灯片编号占位符 3">
            <a:extLst>
              <a:ext uri="{FF2B5EF4-FFF2-40B4-BE49-F238E27FC236}">
                <a16:creationId xmlns:a16="http://schemas.microsoft.com/office/drawing/2014/main" id="{39AADCB0-69F7-4FF0-AF82-058C56F387C8}"/>
              </a:ext>
            </a:extLst>
          </p:cNvPr>
          <p:cNvSpPr>
            <a:spLocks noGrp="1"/>
          </p:cNvSpPr>
          <p:nvPr>
            <p:ph type="sldNum" sz="quarter" idx="12"/>
          </p:nvPr>
        </p:nvSpPr>
        <p:spPr>
          <a:xfrm>
            <a:off x="6457950" y="6356351"/>
            <a:ext cx="2057400" cy="365125"/>
          </a:xfrm>
        </p:spPr>
        <p:txBody>
          <a:bodyPr/>
          <a:lstStyle/>
          <a:p>
            <a:fld id="{D7E73BF0-1322-481A-85B0-7D5783909D9E}" type="slidenum">
              <a:rPr lang="zh-TW" altLang="en-US" smtClean="0"/>
              <a:t>54</a:t>
            </a:fld>
            <a:endParaRPr lang="zh-TW" altLang="en-US"/>
          </a:p>
        </p:txBody>
      </p:sp>
      <p:sp>
        <p:nvSpPr>
          <p:cNvPr id="5" name="矩形 4">
            <a:extLst>
              <a:ext uri="{FF2B5EF4-FFF2-40B4-BE49-F238E27FC236}">
                <a16:creationId xmlns:a16="http://schemas.microsoft.com/office/drawing/2014/main" id="{6886ADCC-BDCF-47FC-A248-920B9309A7A8}"/>
              </a:ext>
            </a:extLst>
          </p:cNvPr>
          <p:cNvSpPr/>
          <p:nvPr/>
        </p:nvSpPr>
        <p:spPr>
          <a:xfrm>
            <a:off x="628650" y="6231136"/>
            <a:ext cx="7685136" cy="307777"/>
          </a:xfrm>
          <a:prstGeom prst="rect">
            <a:avLst/>
          </a:prstGeom>
        </p:spPr>
        <p:txBody>
          <a:bodyPr wrap="square">
            <a:spAutoFit/>
          </a:bodyPr>
          <a:lstStyle/>
          <a:p>
            <a:r>
              <a:rPr lang="en-US" altLang="zh-CN" sz="1400" dirty="0"/>
              <a:t>https://www.backblaze.com/blog/whats-the-diff-programs-processes-and-threads/</a:t>
            </a:r>
            <a:endParaRPr lang="zh-CN" altLang="en-US" sz="1400" dirty="0"/>
          </a:p>
        </p:txBody>
      </p:sp>
    </p:spTree>
    <p:extLst>
      <p:ext uri="{BB962C8B-B14F-4D97-AF65-F5344CB8AC3E}">
        <p14:creationId xmlns:p14="http://schemas.microsoft.com/office/powerpoint/2010/main" val="33741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945C20-C8FB-4B59-B28A-3E4109954AB6}"/>
              </a:ext>
            </a:extLst>
          </p:cNvPr>
          <p:cNvSpPr>
            <a:spLocks noGrp="1"/>
          </p:cNvSpPr>
          <p:nvPr>
            <p:ph type="sldNum" sz="quarter" idx="12"/>
          </p:nvPr>
        </p:nvSpPr>
        <p:spPr/>
        <p:txBody>
          <a:bodyPr/>
          <a:lstStyle/>
          <a:p>
            <a:fld id="{D7E73BF0-1322-481A-85B0-7D5783909D9E}" type="slidenum">
              <a:rPr lang="zh-TW" altLang="en-US" smtClean="0"/>
              <a:t>55</a:t>
            </a:fld>
            <a:endParaRPr lang="zh-TW" altLang="en-US"/>
          </a:p>
        </p:txBody>
      </p:sp>
      <p:pic>
        <p:nvPicPr>
          <p:cNvPr id="3" name="图片 2">
            <a:extLst>
              <a:ext uri="{FF2B5EF4-FFF2-40B4-BE49-F238E27FC236}">
                <a16:creationId xmlns:a16="http://schemas.microsoft.com/office/drawing/2014/main" id="{6E1260DA-1464-4A34-8EA1-18512ED6BB4C}"/>
              </a:ext>
            </a:extLst>
          </p:cNvPr>
          <p:cNvPicPr>
            <a:picLocks noChangeAspect="1"/>
          </p:cNvPicPr>
          <p:nvPr/>
        </p:nvPicPr>
        <p:blipFill>
          <a:blip r:embed="rId2"/>
          <a:stretch>
            <a:fillRect/>
          </a:stretch>
        </p:blipFill>
        <p:spPr>
          <a:xfrm>
            <a:off x="1699508" y="284724"/>
            <a:ext cx="5418575" cy="4347074"/>
          </a:xfrm>
          <a:prstGeom prst="rect">
            <a:avLst/>
          </a:prstGeom>
        </p:spPr>
      </p:pic>
      <p:sp>
        <p:nvSpPr>
          <p:cNvPr id="4" name="矩形 3">
            <a:extLst>
              <a:ext uri="{FF2B5EF4-FFF2-40B4-BE49-F238E27FC236}">
                <a16:creationId xmlns:a16="http://schemas.microsoft.com/office/drawing/2014/main" id="{5B3AA3BC-3C92-4F53-A12E-6EDFE98BE3B0}"/>
              </a:ext>
            </a:extLst>
          </p:cNvPr>
          <p:cNvSpPr/>
          <p:nvPr/>
        </p:nvSpPr>
        <p:spPr>
          <a:xfrm>
            <a:off x="565191" y="4947174"/>
            <a:ext cx="8198117" cy="1477328"/>
          </a:xfrm>
          <a:prstGeom prst="rect">
            <a:avLst/>
          </a:prstGeom>
        </p:spPr>
        <p:txBody>
          <a:bodyPr wrap="square">
            <a:spAutoFit/>
          </a:bodyPr>
          <a:lstStyle/>
          <a:p>
            <a:pPr marL="285750" indent="-285750">
              <a:buFont typeface="Arial" panose="020B0604020202020204" pitchFamily="34" charset="0"/>
              <a:buChar char="•"/>
            </a:pPr>
            <a:r>
              <a:rPr lang="en-US" altLang="zh-CN" dirty="0"/>
              <a:t>Each process has a </a:t>
            </a:r>
            <a:r>
              <a:rPr lang="en-US" altLang="zh-CN" dirty="0">
                <a:solidFill>
                  <a:srgbClr val="FF0000"/>
                </a:solidFill>
              </a:rPr>
              <a:t>separate memory address space</a:t>
            </a:r>
            <a:r>
              <a:rPr lang="en-US" altLang="zh-CN" dirty="0"/>
              <a:t>, which means that a process runs independently and is isolated from other processes. It cannot directly access shared data in other processes. </a:t>
            </a:r>
          </a:p>
          <a:p>
            <a:pPr marL="285750" indent="-285750">
              <a:buFont typeface="Arial" panose="020B0604020202020204" pitchFamily="34" charset="0"/>
              <a:buChar char="•"/>
            </a:pPr>
            <a:r>
              <a:rPr lang="en-US" altLang="zh-CN" dirty="0">
                <a:solidFill>
                  <a:srgbClr val="FF0000"/>
                </a:solidFill>
              </a:rPr>
              <a:t>Switching</a:t>
            </a:r>
            <a:r>
              <a:rPr lang="en-US" altLang="zh-CN" dirty="0"/>
              <a:t> from one process to another </a:t>
            </a:r>
            <a:r>
              <a:rPr lang="en-US" altLang="zh-CN" dirty="0">
                <a:solidFill>
                  <a:srgbClr val="FF0000"/>
                </a:solidFill>
              </a:rPr>
              <a:t>requires some time </a:t>
            </a:r>
            <a:r>
              <a:rPr lang="en-US" altLang="zh-CN" dirty="0"/>
              <a:t>(relatively) for saving and loading registers, memory maps, and other resources.</a:t>
            </a:r>
            <a:endParaRPr lang="zh-CN" altLang="en-US" dirty="0"/>
          </a:p>
        </p:txBody>
      </p:sp>
    </p:spTree>
    <p:extLst>
      <p:ext uri="{BB962C8B-B14F-4D97-AF65-F5344CB8AC3E}">
        <p14:creationId xmlns:p14="http://schemas.microsoft.com/office/powerpoint/2010/main" val="2088576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FD1C6-1818-419B-BC72-D994227FD12B}"/>
              </a:ext>
            </a:extLst>
          </p:cNvPr>
          <p:cNvSpPr>
            <a:spLocks noGrp="1"/>
          </p:cNvSpPr>
          <p:nvPr>
            <p:ph type="title"/>
          </p:nvPr>
        </p:nvSpPr>
        <p:spPr/>
        <p:txBody>
          <a:bodyPr/>
          <a:lstStyle/>
          <a:p>
            <a:r>
              <a:rPr lang="en-US" altLang="zh-CN" dirty="0"/>
              <a:t>Process vs. Thread</a:t>
            </a:r>
            <a:endParaRPr lang="zh-CN" altLang="en-US" dirty="0"/>
          </a:p>
        </p:txBody>
      </p:sp>
      <p:sp>
        <p:nvSpPr>
          <p:cNvPr id="3" name="内容占位符 2">
            <a:extLst>
              <a:ext uri="{FF2B5EF4-FFF2-40B4-BE49-F238E27FC236}">
                <a16:creationId xmlns:a16="http://schemas.microsoft.com/office/drawing/2014/main" id="{CE191663-1145-4545-8AD3-FF66EF0301E0}"/>
              </a:ext>
            </a:extLst>
          </p:cNvPr>
          <p:cNvSpPr>
            <a:spLocks noGrp="1"/>
          </p:cNvSpPr>
          <p:nvPr>
            <p:ph idx="1"/>
          </p:nvPr>
        </p:nvSpPr>
        <p:spPr>
          <a:xfrm>
            <a:off x="522664" y="1532497"/>
            <a:ext cx="7886700" cy="4351338"/>
          </a:xfrm>
        </p:spPr>
        <p:txBody>
          <a:bodyPr/>
          <a:lstStyle/>
          <a:p>
            <a:r>
              <a:rPr lang="en-US" altLang="zh-CN" dirty="0"/>
              <a:t>A </a:t>
            </a:r>
            <a:r>
              <a:rPr lang="en-US" altLang="zh-CN" sz="3600" b="1" i="1" dirty="0">
                <a:solidFill>
                  <a:srgbClr val="FF0000"/>
                </a:solidFill>
              </a:rPr>
              <a:t>thread</a:t>
            </a:r>
            <a:r>
              <a:rPr lang="en-US" altLang="zh-CN" dirty="0"/>
              <a:t> is the unit of execution within a </a:t>
            </a:r>
            <a:r>
              <a:rPr lang="en-US" altLang="zh-CN" dirty="0">
                <a:solidFill>
                  <a:srgbClr val="FF0000"/>
                </a:solidFill>
              </a:rPr>
              <a:t>process</a:t>
            </a:r>
            <a:r>
              <a:rPr lang="en-US" altLang="zh-CN" dirty="0"/>
              <a:t>. </a:t>
            </a:r>
          </a:p>
          <a:p>
            <a:pPr lvl="1"/>
            <a:r>
              <a:rPr lang="en-US" altLang="zh-CN" dirty="0"/>
              <a:t>A process can have 1~n threads.</a:t>
            </a:r>
            <a:endParaRPr lang="zh-CN" altLang="en-US" dirty="0"/>
          </a:p>
        </p:txBody>
      </p:sp>
      <p:sp>
        <p:nvSpPr>
          <p:cNvPr id="4" name="灯片编号占位符 3">
            <a:extLst>
              <a:ext uri="{FF2B5EF4-FFF2-40B4-BE49-F238E27FC236}">
                <a16:creationId xmlns:a16="http://schemas.microsoft.com/office/drawing/2014/main" id="{17F2682C-5F92-4BB5-816C-BAC52BCD9B11}"/>
              </a:ext>
            </a:extLst>
          </p:cNvPr>
          <p:cNvSpPr>
            <a:spLocks noGrp="1"/>
          </p:cNvSpPr>
          <p:nvPr>
            <p:ph type="sldNum" sz="quarter" idx="12"/>
          </p:nvPr>
        </p:nvSpPr>
        <p:spPr/>
        <p:txBody>
          <a:bodyPr/>
          <a:lstStyle/>
          <a:p>
            <a:fld id="{D7E73BF0-1322-481A-85B0-7D5783909D9E}" type="slidenum">
              <a:rPr lang="zh-TW" altLang="en-US" smtClean="0"/>
              <a:t>56</a:t>
            </a:fld>
            <a:endParaRPr lang="zh-TW" altLang="en-US"/>
          </a:p>
        </p:txBody>
      </p:sp>
      <p:pic>
        <p:nvPicPr>
          <p:cNvPr id="5" name="图片 4">
            <a:extLst>
              <a:ext uri="{FF2B5EF4-FFF2-40B4-BE49-F238E27FC236}">
                <a16:creationId xmlns:a16="http://schemas.microsoft.com/office/drawing/2014/main" id="{633321E5-B5B5-4081-8930-A0D5E67FF27A}"/>
              </a:ext>
            </a:extLst>
          </p:cNvPr>
          <p:cNvPicPr>
            <a:picLocks noChangeAspect="1"/>
          </p:cNvPicPr>
          <p:nvPr/>
        </p:nvPicPr>
        <p:blipFill>
          <a:blip r:embed="rId2"/>
          <a:stretch>
            <a:fillRect/>
          </a:stretch>
        </p:blipFill>
        <p:spPr>
          <a:xfrm>
            <a:off x="2697002" y="3020828"/>
            <a:ext cx="3974747" cy="3472046"/>
          </a:xfrm>
          <a:prstGeom prst="rect">
            <a:avLst/>
          </a:prstGeom>
        </p:spPr>
      </p:pic>
    </p:spTree>
    <p:extLst>
      <p:ext uri="{BB962C8B-B14F-4D97-AF65-F5344CB8AC3E}">
        <p14:creationId xmlns:p14="http://schemas.microsoft.com/office/powerpoint/2010/main" val="104166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C3D60-0A5C-425D-9E89-6DF904983BC9}"/>
              </a:ext>
            </a:extLst>
          </p:cNvPr>
          <p:cNvSpPr>
            <a:spLocks noGrp="1"/>
          </p:cNvSpPr>
          <p:nvPr>
            <p:ph type="sldNum" sz="quarter" idx="12"/>
          </p:nvPr>
        </p:nvSpPr>
        <p:spPr/>
        <p:txBody>
          <a:bodyPr/>
          <a:lstStyle/>
          <a:p>
            <a:fld id="{D7E73BF0-1322-481A-85B0-7D5783909D9E}" type="slidenum">
              <a:rPr lang="zh-TW" altLang="en-US" smtClean="0"/>
              <a:t>57</a:t>
            </a:fld>
            <a:endParaRPr lang="zh-TW" altLang="en-US"/>
          </a:p>
        </p:txBody>
      </p:sp>
      <p:pic>
        <p:nvPicPr>
          <p:cNvPr id="3" name="图片 2">
            <a:extLst>
              <a:ext uri="{FF2B5EF4-FFF2-40B4-BE49-F238E27FC236}">
                <a16:creationId xmlns:a16="http://schemas.microsoft.com/office/drawing/2014/main" id="{4BEBAAB9-007D-473B-B718-A532D16E9712}"/>
              </a:ext>
            </a:extLst>
          </p:cNvPr>
          <p:cNvPicPr>
            <a:picLocks noChangeAspect="1"/>
          </p:cNvPicPr>
          <p:nvPr/>
        </p:nvPicPr>
        <p:blipFill>
          <a:blip r:embed="rId2"/>
          <a:stretch>
            <a:fillRect/>
          </a:stretch>
        </p:blipFill>
        <p:spPr>
          <a:xfrm>
            <a:off x="1220681" y="321454"/>
            <a:ext cx="6384718" cy="4630376"/>
          </a:xfrm>
          <a:prstGeom prst="rect">
            <a:avLst/>
          </a:prstGeom>
        </p:spPr>
      </p:pic>
      <p:sp>
        <p:nvSpPr>
          <p:cNvPr id="4" name="矩形 3">
            <a:extLst>
              <a:ext uri="{FF2B5EF4-FFF2-40B4-BE49-F238E27FC236}">
                <a16:creationId xmlns:a16="http://schemas.microsoft.com/office/drawing/2014/main" id="{B6C1CB27-748B-49EF-B252-27D72808FFC0}"/>
              </a:ext>
            </a:extLst>
          </p:cNvPr>
          <p:cNvSpPr/>
          <p:nvPr/>
        </p:nvSpPr>
        <p:spPr>
          <a:xfrm>
            <a:off x="805744" y="5213107"/>
            <a:ext cx="7709606" cy="1323439"/>
          </a:xfrm>
          <a:prstGeom prst="rect">
            <a:avLst/>
          </a:prstGeom>
        </p:spPr>
        <p:txBody>
          <a:bodyPr wrap="square">
            <a:spAutoFit/>
          </a:bodyPr>
          <a:lstStyle/>
          <a:p>
            <a:pPr marL="285750" indent="-285750">
              <a:buFont typeface="Arial" panose="020B0604020202020204" pitchFamily="34" charset="0"/>
              <a:buChar char="•"/>
            </a:pPr>
            <a:r>
              <a:rPr lang="en-US" altLang="zh-CN" sz="2000" dirty="0"/>
              <a:t>Each thread will have its </a:t>
            </a:r>
            <a:r>
              <a:rPr lang="en-US" altLang="zh-CN" sz="2000" dirty="0">
                <a:solidFill>
                  <a:srgbClr val="FF0000"/>
                </a:solidFill>
              </a:rPr>
              <a:t>own stack</a:t>
            </a:r>
            <a:r>
              <a:rPr lang="en-US" altLang="zh-CN" sz="2000" dirty="0"/>
              <a:t>, but all the threads in a process will </a:t>
            </a:r>
            <a:r>
              <a:rPr lang="en-US" altLang="zh-CN" sz="2000" dirty="0">
                <a:solidFill>
                  <a:srgbClr val="FF0000"/>
                </a:solidFill>
              </a:rPr>
              <a:t>share the heap</a:t>
            </a:r>
            <a:r>
              <a:rPr lang="en-US" altLang="zh-CN" sz="2000" dirty="0"/>
              <a:t>.</a:t>
            </a:r>
          </a:p>
          <a:p>
            <a:pPr marL="285750" indent="-285750">
              <a:buFont typeface="Arial" panose="020B0604020202020204" pitchFamily="34" charset="0"/>
              <a:buChar char="•"/>
            </a:pPr>
            <a:r>
              <a:rPr lang="en-US" altLang="zh-CN" sz="2000" dirty="0"/>
              <a:t>A problem with one thread in a process will certainly affect other threads and the viability of the process itself.</a:t>
            </a:r>
            <a:endParaRPr lang="zh-CN" altLang="en-US" sz="2000" dirty="0"/>
          </a:p>
        </p:txBody>
      </p:sp>
    </p:spTree>
    <p:extLst>
      <p:ext uri="{BB962C8B-B14F-4D97-AF65-F5344CB8AC3E}">
        <p14:creationId xmlns:p14="http://schemas.microsoft.com/office/powerpoint/2010/main" val="310411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5A606-A51F-45C6-A9C4-652265C6B004}"/>
              </a:ext>
            </a:extLst>
          </p:cNvPr>
          <p:cNvSpPr>
            <a:spLocks noGrp="1"/>
          </p:cNvSpPr>
          <p:nvPr>
            <p:ph type="title"/>
          </p:nvPr>
        </p:nvSpPr>
        <p:spPr/>
        <p:txBody>
          <a:bodyPr/>
          <a:lstStyle/>
          <a:p>
            <a:r>
              <a:rPr lang="en-US" altLang="zh-CN" dirty="0"/>
              <a:t>Things to review</a:t>
            </a:r>
            <a:endParaRPr lang="zh-CN" altLang="en-US" dirty="0"/>
          </a:p>
        </p:txBody>
      </p:sp>
      <p:sp>
        <p:nvSpPr>
          <p:cNvPr id="3" name="内容占位符 2">
            <a:extLst>
              <a:ext uri="{FF2B5EF4-FFF2-40B4-BE49-F238E27FC236}">
                <a16:creationId xmlns:a16="http://schemas.microsoft.com/office/drawing/2014/main" id="{D422C648-474D-4CD4-8D27-71D7C59AF09A}"/>
              </a:ext>
            </a:extLst>
          </p:cNvPr>
          <p:cNvSpPr>
            <a:spLocks noGrp="1"/>
          </p:cNvSpPr>
          <p:nvPr>
            <p:ph idx="1"/>
          </p:nvPr>
        </p:nvSpPr>
        <p:spPr>
          <a:xfrm>
            <a:off x="454463" y="1825624"/>
            <a:ext cx="8470520" cy="4712061"/>
          </a:xfrm>
        </p:spPr>
        <p:txBody>
          <a:bodyPr>
            <a:normAutofit fontScale="92500"/>
          </a:bodyPr>
          <a:lstStyle/>
          <a:p>
            <a:pPr marL="514350" indent="-514350">
              <a:buFont typeface="+mj-lt"/>
              <a:buAutoNum type="arabicPeriod"/>
            </a:pPr>
            <a:r>
              <a:rPr lang="en-US" altLang="zh-CN" dirty="0"/>
              <a:t>The program starts out as a text file of </a:t>
            </a:r>
            <a:r>
              <a:rPr lang="en-US" altLang="zh-CN" dirty="0">
                <a:solidFill>
                  <a:srgbClr val="0000FF"/>
                </a:solidFill>
              </a:rPr>
              <a:t>programming code</a:t>
            </a:r>
            <a:r>
              <a:rPr lang="en-US" altLang="zh-CN" dirty="0"/>
              <a:t>,</a:t>
            </a:r>
          </a:p>
          <a:p>
            <a:pPr marL="514350" indent="-514350">
              <a:buFont typeface="+mj-lt"/>
              <a:buAutoNum type="arabicPeriod"/>
            </a:pPr>
            <a:r>
              <a:rPr lang="en-US" altLang="zh-CN" dirty="0"/>
              <a:t>The program is compiled or interpreted into </a:t>
            </a:r>
            <a:r>
              <a:rPr lang="en-US" altLang="zh-CN" dirty="0">
                <a:solidFill>
                  <a:srgbClr val="0000FF"/>
                </a:solidFill>
              </a:rPr>
              <a:t>binary form</a:t>
            </a:r>
            <a:r>
              <a:rPr lang="en-US" altLang="zh-CN" dirty="0"/>
              <a:t>,</a:t>
            </a:r>
          </a:p>
          <a:p>
            <a:pPr marL="514350" indent="-514350">
              <a:buFont typeface="+mj-lt"/>
              <a:buAutoNum type="arabicPeriod"/>
            </a:pPr>
            <a:r>
              <a:rPr lang="en-US" altLang="zh-CN" dirty="0"/>
              <a:t>The program is </a:t>
            </a:r>
            <a:r>
              <a:rPr lang="en-US" altLang="zh-CN" dirty="0">
                <a:solidFill>
                  <a:srgbClr val="0000FF"/>
                </a:solidFill>
              </a:rPr>
              <a:t>loaded into memory</a:t>
            </a:r>
            <a:r>
              <a:rPr lang="en-US" altLang="zh-CN" dirty="0"/>
              <a:t>,</a:t>
            </a:r>
          </a:p>
          <a:p>
            <a:pPr marL="514350" indent="-514350">
              <a:buFont typeface="+mj-lt"/>
              <a:buAutoNum type="arabicPeriod"/>
            </a:pPr>
            <a:r>
              <a:rPr lang="en-US" altLang="zh-CN" dirty="0"/>
              <a:t>The program becomes one or more </a:t>
            </a:r>
            <a:r>
              <a:rPr lang="en-US" altLang="zh-CN" dirty="0">
                <a:solidFill>
                  <a:srgbClr val="0000FF"/>
                </a:solidFill>
              </a:rPr>
              <a:t>running processes</a:t>
            </a:r>
            <a:r>
              <a:rPr lang="en-US" altLang="zh-CN" dirty="0"/>
              <a:t>.</a:t>
            </a:r>
          </a:p>
          <a:p>
            <a:pPr marL="514350" indent="-514350">
              <a:buFont typeface="+mj-lt"/>
              <a:buAutoNum type="arabicPeriod"/>
            </a:pPr>
            <a:r>
              <a:rPr lang="en-US" altLang="zh-CN" dirty="0"/>
              <a:t>Processes are typically </a:t>
            </a:r>
            <a:r>
              <a:rPr lang="en-US" altLang="zh-CN" dirty="0">
                <a:solidFill>
                  <a:srgbClr val="0000FF"/>
                </a:solidFill>
              </a:rPr>
              <a:t>independent</a:t>
            </a:r>
            <a:r>
              <a:rPr lang="en-US" altLang="zh-CN" dirty="0"/>
              <a:t> of each other,</a:t>
            </a:r>
          </a:p>
          <a:p>
            <a:pPr marL="514350" indent="-514350">
              <a:buFont typeface="+mj-lt"/>
              <a:buAutoNum type="arabicPeriod"/>
            </a:pPr>
            <a:r>
              <a:rPr lang="en-US" altLang="zh-CN" dirty="0"/>
              <a:t>While threads exist as the </a:t>
            </a:r>
            <a:r>
              <a:rPr lang="en-US" altLang="zh-CN" dirty="0">
                <a:solidFill>
                  <a:srgbClr val="0000FF"/>
                </a:solidFill>
              </a:rPr>
              <a:t>subset</a:t>
            </a:r>
            <a:r>
              <a:rPr lang="en-US" altLang="zh-CN" dirty="0"/>
              <a:t> of a process.</a:t>
            </a:r>
          </a:p>
          <a:p>
            <a:pPr marL="514350" indent="-514350">
              <a:buFont typeface="+mj-lt"/>
              <a:buAutoNum type="arabicPeriod"/>
            </a:pPr>
            <a:r>
              <a:rPr lang="en-US" altLang="zh-CN" dirty="0"/>
              <a:t>Threads can </a:t>
            </a:r>
            <a:r>
              <a:rPr lang="en-US" altLang="zh-CN" dirty="0">
                <a:solidFill>
                  <a:srgbClr val="0000FF"/>
                </a:solidFill>
              </a:rPr>
              <a:t>communicate</a:t>
            </a:r>
            <a:r>
              <a:rPr lang="en-US" altLang="zh-CN" dirty="0"/>
              <a:t> with each other more easily than processes can</a:t>
            </a:r>
          </a:p>
          <a:p>
            <a:pPr marL="514350" indent="-514350">
              <a:buFont typeface="+mj-lt"/>
              <a:buAutoNum type="arabicPeriod"/>
            </a:pPr>
            <a:r>
              <a:rPr lang="en-US" altLang="zh-CN" dirty="0"/>
              <a:t>But threads are more </a:t>
            </a:r>
            <a:r>
              <a:rPr lang="en-US" altLang="zh-CN" dirty="0">
                <a:solidFill>
                  <a:srgbClr val="0000FF"/>
                </a:solidFill>
              </a:rPr>
              <a:t>vulnerable</a:t>
            </a:r>
            <a:r>
              <a:rPr lang="en-US" altLang="zh-CN" dirty="0"/>
              <a:t> to problems caused by other threads in the same process.</a:t>
            </a:r>
            <a:endParaRPr lang="zh-CN" altLang="en-US" dirty="0"/>
          </a:p>
        </p:txBody>
      </p:sp>
      <p:sp>
        <p:nvSpPr>
          <p:cNvPr id="4" name="灯片编号占位符 3">
            <a:extLst>
              <a:ext uri="{FF2B5EF4-FFF2-40B4-BE49-F238E27FC236}">
                <a16:creationId xmlns:a16="http://schemas.microsoft.com/office/drawing/2014/main" id="{D684A0B7-5F38-4B88-9DA7-0E5BCCD6F45A}"/>
              </a:ext>
            </a:extLst>
          </p:cNvPr>
          <p:cNvSpPr>
            <a:spLocks noGrp="1"/>
          </p:cNvSpPr>
          <p:nvPr>
            <p:ph type="sldNum" sz="quarter" idx="12"/>
          </p:nvPr>
        </p:nvSpPr>
        <p:spPr/>
        <p:txBody>
          <a:bodyPr/>
          <a:lstStyle/>
          <a:p>
            <a:fld id="{D7E73BF0-1322-481A-85B0-7D5783909D9E}" type="slidenum">
              <a:rPr lang="zh-TW" altLang="en-US" smtClean="0"/>
              <a:t>58</a:t>
            </a:fld>
            <a:endParaRPr lang="zh-TW" altLang="en-US"/>
          </a:p>
        </p:txBody>
      </p:sp>
    </p:spTree>
    <p:extLst>
      <p:ext uri="{BB962C8B-B14F-4D97-AF65-F5344CB8AC3E}">
        <p14:creationId xmlns:p14="http://schemas.microsoft.com/office/powerpoint/2010/main" val="177650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27847-C8C9-453D-B542-5E02BDFE7337}"/>
              </a:ext>
            </a:extLst>
          </p:cNvPr>
          <p:cNvSpPr>
            <a:spLocks noGrp="1"/>
          </p:cNvSpPr>
          <p:nvPr>
            <p:ph type="title"/>
          </p:nvPr>
        </p:nvSpPr>
        <p:spPr>
          <a:xfrm>
            <a:off x="404157" y="85878"/>
            <a:ext cx="7886700" cy="1325563"/>
          </a:xfrm>
        </p:spPr>
        <p:txBody>
          <a:bodyPr/>
          <a:lstStyle/>
          <a:p>
            <a:r>
              <a:rPr lang="en-US" altLang="zh-CN" dirty="0"/>
              <a:t>Processes vs. Threads — Advantages and Disadvantages</a:t>
            </a:r>
            <a:endParaRPr lang="zh-CN" altLang="en-US" dirty="0"/>
          </a:p>
        </p:txBody>
      </p:sp>
      <p:sp>
        <p:nvSpPr>
          <p:cNvPr id="4" name="灯片编号占位符 3">
            <a:extLst>
              <a:ext uri="{FF2B5EF4-FFF2-40B4-BE49-F238E27FC236}">
                <a16:creationId xmlns:a16="http://schemas.microsoft.com/office/drawing/2014/main" id="{1775C3F3-E0A4-45CD-BAEF-5EE1AF2D1BD3}"/>
              </a:ext>
            </a:extLst>
          </p:cNvPr>
          <p:cNvSpPr>
            <a:spLocks noGrp="1"/>
          </p:cNvSpPr>
          <p:nvPr>
            <p:ph type="sldNum" sz="quarter" idx="12"/>
          </p:nvPr>
        </p:nvSpPr>
        <p:spPr/>
        <p:txBody>
          <a:bodyPr/>
          <a:lstStyle/>
          <a:p>
            <a:fld id="{D7E73BF0-1322-481A-85B0-7D5783909D9E}" type="slidenum">
              <a:rPr lang="zh-TW" altLang="en-US" smtClean="0"/>
              <a:t>59</a:t>
            </a:fld>
            <a:endParaRPr lang="zh-TW" altLang="en-US"/>
          </a:p>
        </p:txBody>
      </p:sp>
      <p:pic>
        <p:nvPicPr>
          <p:cNvPr id="5" name="图片 4">
            <a:extLst>
              <a:ext uri="{FF2B5EF4-FFF2-40B4-BE49-F238E27FC236}">
                <a16:creationId xmlns:a16="http://schemas.microsoft.com/office/drawing/2014/main" id="{0BDA8A2C-5504-4E02-8332-AD84F30BDA9E}"/>
              </a:ext>
            </a:extLst>
          </p:cNvPr>
          <p:cNvPicPr>
            <a:picLocks noChangeAspect="1"/>
          </p:cNvPicPr>
          <p:nvPr/>
        </p:nvPicPr>
        <p:blipFill>
          <a:blip r:embed="rId2"/>
          <a:stretch>
            <a:fillRect/>
          </a:stretch>
        </p:blipFill>
        <p:spPr>
          <a:xfrm>
            <a:off x="0" y="1451202"/>
            <a:ext cx="9144000" cy="5041672"/>
          </a:xfrm>
          <a:prstGeom prst="rect">
            <a:avLst/>
          </a:prstGeom>
        </p:spPr>
      </p:pic>
    </p:spTree>
    <p:extLst>
      <p:ext uri="{BB962C8B-B14F-4D97-AF65-F5344CB8AC3E}">
        <p14:creationId xmlns:p14="http://schemas.microsoft.com/office/powerpoint/2010/main" val="355025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C:\Documents and Settings\liszka\Local Settings\Temporary Internet Files\Content.IE5\1G3WK4XC\MP90031637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4365625"/>
            <a:ext cx="27940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Title 1"/>
          <p:cNvSpPr>
            <a:spLocks noGrp="1"/>
          </p:cNvSpPr>
          <p:nvPr>
            <p:ph type="title"/>
          </p:nvPr>
        </p:nvSpPr>
        <p:spPr/>
        <p:txBody>
          <a:bodyPr/>
          <a:lstStyle/>
          <a:p>
            <a:r>
              <a:rPr lang="en-US" altLang="zh-CN">
                <a:ea typeface="宋体" panose="02010600030101010101" pitchFamily="2" charset="-122"/>
              </a:rPr>
              <a:t>Main memory</a:t>
            </a:r>
          </a:p>
        </p:txBody>
      </p:sp>
      <p:sp>
        <p:nvSpPr>
          <p:cNvPr id="24579" name="Content Placeholder 4"/>
          <p:cNvSpPr>
            <a:spLocks noGrp="1"/>
          </p:cNvSpPr>
          <p:nvPr>
            <p:ph idx="1"/>
          </p:nvPr>
        </p:nvSpPr>
        <p:spPr/>
        <p:txBody>
          <a:bodyPr/>
          <a:lstStyle/>
          <a:p>
            <a:r>
              <a:rPr lang="en-US" altLang="zh-CN" dirty="0">
                <a:ea typeface="宋体" panose="02010600030101010101" pitchFamily="2" charset="-122"/>
              </a:rPr>
              <a:t>This is a collection of locations, each of which is capable of </a:t>
            </a:r>
            <a:r>
              <a:rPr lang="en-US" altLang="zh-CN" dirty="0">
                <a:solidFill>
                  <a:srgbClr val="FF0000"/>
                </a:solidFill>
                <a:ea typeface="宋体" panose="02010600030101010101" pitchFamily="2" charset="-122"/>
              </a:rPr>
              <a:t>storing</a:t>
            </a:r>
            <a:r>
              <a:rPr lang="en-US" altLang="zh-CN" dirty="0">
                <a:ea typeface="宋体" panose="02010600030101010101" pitchFamily="2" charset="-122"/>
              </a:rPr>
              <a:t> both </a:t>
            </a:r>
            <a:r>
              <a:rPr lang="en-US" altLang="zh-CN" dirty="0">
                <a:solidFill>
                  <a:srgbClr val="FF0000"/>
                </a:solidFill>
                <a:ea typeface="宋体" panose="02010600030101010101" pitchFamily="2" charset="-122"/>
              </a:rPr>
              <a:t>instructions</a:t>
            </a:r>
            <a:r>
              <a:rPr lang="en-US" altLang="zh-CN" dirty="0">
                <a:ea typeface="宋体" panose="02010600030101010101" pitchFamily="2" charset="-122"/>
              </a:rPr>
              <a:t> and </a:t>
            </a:r>
            <a:r>
              <a:rPr lang="en-US" altLang="zh-CN" dirty="0">
                <a:solidFill>
                  <a:srgbClr val="FF0000"/>
                </a:solidFill>
                <a:ea typeface="宋体" panose="02010600030101010101" pitchFamily="2" charset="-122"/>
              </a:rPr>
              <a:t>data</a:t>
            </a:r>
            <a:r>
              <a:rPr lang="en-US" altLang="zh-CN" dirty="0">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dirty="0">
                <a:ea typeface="宋体" panose="02010600030101010101" pitchFamily="2" charset="-122"/>
              </a:rPr>
              <a:t>Every location consists of an </a:t>
            </a:r>
            <a:r>
              <a:rPr lang="en-US" altLang="zh-CN" dirty="0">
                <a:solidFill>
                  <a:srgbClr val="FF0000"/>
                </a:solidFill>
                <a:ea typeface="宋体" panose="02010600030101010101" pitchFamily="2" charset="-122"/>
              </a:rPr>
              <a:t>address</a:t>
            </a:r>
            <a:r>
              <a:rPr lang="en-US" altLang="zh-CN" dirty="0">
                <a:ea typeface="宋体" panose="02010600030101010101" pitchFamily="2" charset="-122"/>
              </a:rPr>
              <a:t>, which is used to access the location, and the </a:t>
            </a:r>
            <a:r>
              <a:rPr lang="en-US" altLang="zh-CN" dirty="0">
                <a:solidFill>
                  <a:srgbClr val="FF0000"/>
                </a:solidFill>
                <a:ea typeface="宋体" panose="02010600030101010101" pitchFamily="2" charset="-122"/>
              </a:rPr>
              <a:t>contents</a:t>
            </a:r>
            <a:r>
              <a:rPr lang="en-US" altLang="zh-CN" dirty="0">
                <a:ea typeface="宋体" panose="02010600030101010101" pitchFamily="2" charset="-122"/>
              </a:rPr>
              <a:t> of the location.</a:t>
            </a:r>
          </a:p>
        </p:txBody>
      </p:sp>
      <p:sp>
        <p:nvSpPr>
          <p:cNvPr id="2" name="灯片编号占位符 1"/>
          <p:cNvSpPr>
            <a:spLocks noGrp="1"/>
          </p:cNvSpPr>
          <p:nvPr>
            <p:ph type="sldNum" sz="quarter" idx="12"/>
          </p:nvPr>
        </p:nvSpPr>
        <p:spPr/>
        <p:txBody>
          <a:bodyPr/>
          <a:lstStyle/>
          <a:p>
            <a:fld id="{D7E73BF0-1322-481A-85B0-7D5783909D9E}" type="slidenum">
              <a:rPr lang="zh-TW" altLang="en-US" smtClean="0"/>
              <a:t>6</a:t>
            </a:fld>
            <a:endParaRPr lang="zh-TW" altLang="en-US"/>
          </a:p>
        </p:txBody>
      </p:sp>
    </p:spTree>
    <p:extLst>
      <p:ext uri="{BB962C8B-B14F-4D97-AF65-F5344CB8AC3E}">
        <p14:creationId xmlns:p14="http://schemas.microsoft.com/office/powerpoint/2010/main" val="2826962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2EF68-1056-4FB8-8FE6-0FE43869D4D4}"/>
              </a:ext>
            </a:extLst>
          </p:cNvPr>
          <p:cNvSpPr>
            <a:spLocks noGrp="1"/>
          </p:cNvSpPr>
          <p:nvPr>
            <p:ph type="title"/>
          </p:nvPr>
        </p:nvSpPr>
        <p:spPr>
          <a:xfrm>
            <a:off x="765536" y="2445797"/>
            <a:ext cx="7886700" cy="1325563"/>
          </a:xfrm>
        </p:spPr>
        <p:txBody>
          <a:bodyPr/>
          <a:lstStyle/>
          <a:p>
            <a:pPr algn="ctr"/>
            <a:r>
              <a:rPr lang="en-US" altLang="zh-CN" dirty="0"/>
              <a:t>CPU, Core, Processor</a:t>
            </a:r>
            <a:endParaRPr lang="zh-CN" altLang="en-US" dirty="0"/>
          </a:p>
        </p:txBody>
      </p:sp>
      <p:sp>
        <p:nvSpPr>
          <p:cNvPr id="3" name="灯片编号占位符 2">
            <a:extLst>
              <a:ext uri="{FF2B5EF4-FFF2-40B4-BE49-F238E27FC236}">
                <a16:creationId xmlns:a16="http://schemas.microsoft.com/office/drawing/2014/main" id="{681CB98B-0794-40D8-86F6-D4DA1478EBB3}"/>
              </a:ext>
            </a:extLst>
          </p:cNvPr>
          <p:cNvSpPr>
            <a:spLocks noGrp="1"/>
          </p:cNvSpPr>
          <p:nvPr>
            <p:ph type="sldNum" sz="quarter" idx="12"/>
          </p:nvPr>
        </p:nvSpPr>
        <p:spPr/>
        <p:txBody>
          <a:bodyPr/>
          <a:lstStyle/>
          <a:p>
            <a:fld id="{D7E73BF0-1322-481A-85B0-7D5783909D9E}" type="slidenum">
              <a:rPr lang="zh-TW" altLang="en-US" smtClean="0"/>
              <a:t>60</a:t>
            </a:fld>
            <a:endParaRPr lang="zh-TW" altLang="en-US"/>
          </a:p>
        </p:txBody>
      </p:sp>
    </p:spTree>
    <p:extLst>
      <p:ext uri="{BB962C8B-B14F-4D97-AF65-F5344CB8AC3E}">
        <p14:creationId xmlns:p14="http://schemas.microsoft.com/office/powerpoint/2010/main" val="3757025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D27CE0-CF91-4039-ACCF-12506C8F4852}"/>
              </a:ext>
            </a:extLst>
          </p:cNvPr>
          <p:cNvSpPr>
            <a:spLocks noGrp="1"/>
          </p:cNvSpPr>
          <p:nvPr>
            <p:ph type="title"/>
          </p:nvPr>
        </p:nvSpPr>
        <p:spPr/>
        <p:txBody>
          <a:bodyPr/>
          <a:lstStyle/>
          <a:p>
            <a:r>
              <a:rPr lang="en-US" altLang="zh-CN" dirty="0"/>
              <a:t>CPU vs. Core</a:t>
            </a:r>
            <a:endParaRPr lang="zh-CN" altLang="en-US" dirty="0"/>
          </a:p>
        </p:txBody>
      </p:sp>
      <p:sp>
        <p:nvSpPr>
          <p:cNvPr id="3" name="内容占位符 2">
            <a:extLst>
              <a:ext uri="{FF2B5EF4-FFF2-40B4-BE49-F238E27FC236}">
                <a16:creationId xmlns:a16="http://schemas.microsoft.com/office/drawing/2014/main" id="{9145C1E5-C246-4890-96D7-A54315606A0C}"/>
              </a:ext>
            </a:extLst>
          </p:cNvPr>
          <p:cNvSpPr>
            <a:spLocks noGrp="1"/>
          </p:cNvSpPr>
          <p:nvPr>
            <p:ph idx="1"/>
          </p:nvPr>
        </p:nvSpPr>
        <p:spPr>
          <a:xfrm>
            <a:off x="314324" y="1729017"/>
            <a:ext cx="8515351" cy="4351338"/>
          </a:xfrm>
        </p:spPr>
        <p:txBody>
          <a:bodyPr/>
          <a:lstStyle/>
          <a:p>
            <a:r>
              <a:rPr lang="en-US" altLang="zh-CN" dirty="0"/>
              <a:t>A </a:t>
            </a:r>
            <a:r>
              <a:rPr lang="en-US" altLang="zh-CN" sz="3600" b="1" i="1" dirty="0">
                <a:solidFill>
                  <a:srgbClr val="FF0000"/>
                </a:solidFill>
              </a:rPr>
              <a:t>core</a:t>
            </a:r>
            <a:r>
              <a:rPr lang="en-US" altLang="zh-CN" dirty="0"/>
              <a:t> is usually the basic computation unit of the CPU </a:t>
            </a:r>
          </a:p>
          <a:p>
            <a:pPr lvl="1"/>
            <a:r>
              <a:rPr lang="en-US" altLang="zh-CN" dirty="0"/>
              <a:t> it can run a </a:t>
            </a:r>
            <a:r>
              <a:rPr lang="en-US" altLang="zh-CN" dirty="0">
                <a:solidFill>
                  <a:srgbClr val="FF0000"/>
                </a:solidFill>
              </a:rPr>
              <a:t>single program context</a:t>
            </a:r>
            <a:r>
              <a:rPr lang="en-US" altLang="zh-CN" dirty="0"/>
              <a:t> </a:t>
            </a:r>
          </a:p>
          <a:p>
            <a:pPr lvl="1"/>
            <a:r>
              <a:rPr lang="en-US" altLang="zh-CN" dirty="0"/>
              <a:t>or </a:t>
            </a:r>
            <a:r>
              <a:rPr lang="en-US" altLang="zh-CN" dirty="0">
                <a:solidFill>
                  <a:srgbClr val="FF0000"/>
                </a:solidFill>
              </a:rPr>
              <a:t>multiple</a:t>
            </a:r>
            <a:r>
              <a:rPr lang="en-US" altLang="zh-CN" dirty="0"/>
              <a:t> ones if it supports </a:t>
            </a:r>
            <a:r>
              <a:rPr lang="en-US" altLang="zh-CN" dirty="0">
                <a:solidFill>
                  <a:srgbClr val="FF0000"/>
                </a:solidFill>
              </a:rPr>
              <a:t>hardware threads </a:t>
            </a:r>
            <a:r>
              <a:rPr lang="en-US" altLang="zh-CN" dirty="0"/>
              <a:t>such as hyperthreading on Intel CPUs</a:t>
            </a:r>
          </a:p>
          <a:p>
            <a:pPr lvl="1"/>
            <a:endParaRPr lang="en-US" altLang="zh-CN" dirty="0"/>
          </a:p>
          <a:p>
            <a:r>
              <a:rPr lang="en-US" altLang="zh-CN" dirty="0"/>
              <a:t>A </a:t>
            </a:r>
            <a:r>
              <a:rPr lang="en-US" altLang="zh-CN" sz="3600" b="1" i="1" dirty="0">
                <a:solidFill>
                  <a:srgbClr val="FF0000"/>
                </a:solidFill>
              </a:rPr>
              <a:t>CPU</a:t>
            </a:r>
            <a:r>
              <a:rPr lang="en-US" altLang="zh-CN" dirty="0"/>
              <a:t> may have one or more cores to perform tasks at a given time. </a:t>
            </a:r>
          </a:p>
          <a:p>
            <a:pPr lvl="1"/>
            <a:r>
              <a:rPr lang="en-US" altLang="zh-CN" dirty="0"/>
              <a:t>These tasks are usually </a:t>
            </a:r>
            <a:r>
              <a:rPr lang="en-US" altLang="zh-CN" dirty="0">
                <a:solidFill>
                  <a:srgbClr val="0000FF"/>
                </a:solidFill>
              </a:rPr>
              <a:t>software processes </a:t>
            </a:r>
            <a:r>
              <a:rPr lang="en-US" altLang="zh-CN" dirty="0"/>
              <a:t>and </a:t>
            </a:r>
            <a:r>
              <a:rPr lang="en-US" altLang="zh-CN" dirty="0">
                <a:solidFill>
                  <a:srgbClr val="0000FF"/>
                </a:solidFill>
              </a:rPr>
              <a:t>threads</a:t>
            </a:r>
            <a:r>
              <a:rPr lang="en-US" altLang="zh-CN" dirty="0"/>
              <a:t> that the OS schedules. </a:t>
            </a:r>
          </a:p>
          <a:p>
            <a:pPr lvl="1"/>
            <a:r>
              <a:rPr lang="en-US" altLang="zh-CN" dirty="0"/>
              <a:t> X = number cores * number of hardware threads per core.</a:t>
            </a:r>
            <a:endParaRPr lang="zh-CN" altLang="en-US" dirty="0"/>
          </a:p>
        </p:txBody>
      </p:sp>
      <p:sp>
        <p:nvSpPr>
          <p:cNvPr id="4" name="灯片编号占位符 3">
            <a:extLst>
              <a:ext uri="{FF2B5EF4-FFF2-40B4-BE49-F238E27FC236}">
                <a16:creationId xmlns:a16="http://schemas.microsoft.com/office/drawing/2014/main" id="{BBEB9B8A-2496-4630-BA48-08CD8F03409D}"/>
              </a:ext>
            </a:extLst>
          </p:cNvPr>
          <p:cNvSpPr>
            <a:spLocks noGrp="1"/>
          </p:cNvSpPr>
          <p:nvPr>
            <p:ph type="sldNum" sz="quarter" idx="12"/>
          </p:nvPr>
        </p:nvSpPr>
        <p:spPr/>
        <p:txBody>
          <a:bodyPr/>
          <a:lstStyle/>
          <a:p>
            <a:fld id="{D7E73BF0-1322-481A-85B0-7D5783909D9E}" type="slidenum">
              <a:rPr lang="zh-TW" altLang="en-US" smtClean="0"/>
              <a:t>61</a:t>
            </a:fld>
            <a:endParaRPr lang="zh-TW" altLang="en-US"/>
          </a:p>
        </p:txBody>
      </p:sp>
    </p:spTree>
    <p:extLst>
      <p:ext uri="{BB962C8B-B14F-4D97-AF65-F5344CB8AC3E}">
        <p14:creationId xmlns:p14="http://schemas.microsoft.com/office/powerpoint/2010/main" val="87230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60620-AE39-4F43-8F13-92209A433F3D}"/>
              </a:ext>
            </a:extLst>
          </p:cNvPr>
          <p:cNvSpPr>
            <a:spLocks noGrp="1"/>
          </p:cNvSpPr>
          <p:nvPr>
            <p:ph type="title"/>
          </p:nvPr>
        </p:nvSpPr>
        <p:spPr/>
        <p:txBody>
          <a:bodyPr/>
          <a:lstStyle/>
          <a:p>
            <a:r>
              <a:rPr lang="en-US" altLang="zh-CN" dirty="0"/>
              <a:t>CPU vs. Core</a:t>
            </a:r>
            <a:endParaRPr lang="zh-CN" altLang="en-US" dirty="0"/>
          </a:p>
        </p:txBody>
      </p:sp>
      <p:sp>
        <p:nvSpPr>
          <p:cNvPr id="4" name="灯片编号占位符 3">
            <a:extLst>
              <a:ext uri="{FF2B5EF4-FFF2-40B4-BE49-F238E27FC236}">
                <a16:creationId xmlns:a16="http://schemas.microsoft.com/office/drawing/2014/main" id="{757BCEEC-C38D-432E-A9C8-8813436AD6EC}"/>
              </a:ext>
            </a:extLst>
          </p:cNvPr>
          <p:cNvSpPr>
            <a:spLocks noGrp="1"/>
          </p:cNvSpPr>
          <p:nvPr>
            <p:ph type="sldNum" sz="quarter" idx="12"/>
          </p:nvPr>
        </p:nvSpPr>
        <p:spPr/>
        <p:txBody>
          <a:bodyPr/>
          <a:lstStyle/>
          <a:p>
            <a:fld id="{D7E73BF0-1322-481A-85B0-7D5783909D9E}" type="slidenum">
              <a:rPr lang="zh-TW" altLang="en-US" smtClean="0"/>
              <a:t>62</a:t>
            </a:fld>
            <a:endParaRPr lang="zh-TW" altLang="en-US"/>
          </a:p>
        </p:txBody>
      </p:sp>
      <p:pic>
        <p:nvPicPr>
          <p:cNvPr id="4098" name="Picture 2" descr="An image may say more than a thousand words">
            <a:extLst>
              <a:ext uri="{FF2B5EF4-FFF2-40B4-BE49-F238E27FC236}">
                <a16:creationId xmlns:a16="http://schemas.microsoft.com/office/drawing/2014/main" id="{230FF869-6453-4574-B245-651712E99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0" y="2127325"/>
            <a:ext cx="8498467" cy="30634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F05E135-CF92-4DE9-9240-38CCA220A502}"/>
              </a:ext>
            </a:extLst>
          </p:cNvPr>
          <p:cNvSpPr/>
          <p:nvPr/>
        </p:nvSpPr>
        <p:spPr>
          <a:xfrm>
            <a:off x="707613" y="5627362"/>
            <a:ext cx="7889040" cy="923330"/>
          </a:xfrm>
          <a:prstGeom prst="rect">
            <a:avLst/>
          </a:prstGeom>
        </p:spPr>
        <p:txBody>
          <a:bodyPr wrap="square">
            <a:spAutoFit/>
          </a:bodyPr>
          <a:lstStyle/>
          <a:p>
            <a:pPr marL="285750" indent="-285750">
              <a:buFont typeface="Arial" panose="020B0604020202020204" pitchFamily="34" charset="0"/>
              <a:buChar char="•"/>
            </a:pPr>
            <a:r>
              <a:rPr lang="en-US" altLang="zh-CN" dirty="0"/>
              <a:t>A CPU contains (1-many) cores. </a:t>
            </a:r>
          </a:p>
          <a:p>
            <a:pPr marL="285750" indent="-285750">
              <a:buFont typeface="Arial" panose="020B0604020202020204" pitchFamily="34" charset="0"/>
              <a:buChar char="•"/>
            </a:pPr>
            <a:r>
              <a:rPr lang="en-US" altLang="zh-CN" dirty="0"/>
              <a:t>Each core can execute (1-many) threads depending on hyper-threading technology</a:t>
            </a:r>
            <a:endParaRPr lang="zh-CN" altLang="en-US" dirty="0"/>
          </a:p>
        </p:txBody>
      </p:sp>
    </p:spTree>
    <p:extLst>
      <p:ext uri="{BB962C8B-B14F-4D97-AF65-F5344CB8AC3E}">
        <p14:creationId xmlns:p14="http://schemas.microsoft.com/office/powerpoint/2010/main" val="1040635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70872-B86F-485E-8145-74254869DD25}"/>
              </a:ext>
            </a:extLst>
          </p:cNvPr>
          <p:cNvSpPr>
            <a:spLocks noGrp="1"/>
          </p:cNvSpPr>
          <p:nvPr>
            <p:ph type="title"/>
          </p:nvPr>
        </p:nvSpPr>
        <p:spPr/>
        <p:txBody>
          <a:bodyPr/>
          <a:lstStyle/>
          <a:p>
            <a:r>
              <a:rPr lang="en-US" altLang="zh-CN" dirty="0"/>
              <a:t>Processor vs. CPU</a:t>
            </a:r>
            <a:endParaRPr lang="zh-CN" altLang="en-US" dirty="0"/>
          </a:p>
        </p:txBody>
      </p:sp>
      <p:sp>
        <p:nvSpPr>
          <p:cNvPr id="3" name="内容占位符 2">
            <a:extLst>
              <a:ext uri="{FF2B5EF4-FFF2-40B4-BE49-F238E27FC236}">
                <a16:creationId xmlns:a16="http://schemas.microsoft.com/office/drawing/2014/main" id="{52BF1ABA-2489-42FD-902D-44191D0ACAF6}"/>
              </a:ext>
            </a:extLst>
          </p:cNvPr>
          <p:cNvSpPr>
            <a:spLocks noGrp="1"/>
          </p:cNvSpPr>
          <p:nvPr>
            <p:ph idx="1"/>
          </p:nvPr>
        </p:nvSpPr>
        <p:spPr/>
        <p:txBody>
          <a:bodyPr/>
          <a:lstStyle/>
          <a:p>
            <a:r>
              <a:rPr lang="en-US" altLang="zh-CN" dirty="0"/>
              <a:t>A </a:t>
            </a:r>
            <a:r>
              <a:rPr lang="en-US" altLang="zh-CN" sz="3600" i="1" dirty="0">
                <a:solidFill>
                  <a:srgbClr val="FF0000"/>
                </a:solidFill>
              </a:rPr>
              <a:t>processor</a:t>
            </a:r>
            <a:r>
              <a:rPr lang="en-US" altLang="zh-CN" dirty="0"/>
              <a:t> is a generic term used to describe any sort of CPU, regardless of cores. </a:t>
            </a:r>
          </a:p>
          <a:p>
            <a:endParaRPr lang="en-US" altLang="zh-CN" dirty="0"/>
          </a:p>
          <a:p>
            <a:pPr fontAlgn="base"/>
            <a:r>
              <a:rPr lang="en-US" altLang="zh-CN" dirty="0"/>
              <a:t>A </a:t>
            </a:r>
            <a:r>
              <a:rPr lang="en-US" altLang="zh-CN" sz="3600" dirty="0">
                <a:solidFill>
                  <a:srgbClr val="FF0000"/>
                </a:solidFill>
              </a:rPr>
              <a:t>multiprocessor</a:t>
            </a:r>
            <a:r>
              <a:rPr lang="en-US" altLang="zh-CN" dirty="0"/>
              <a:t> system contains more than one CPU, allowing them to work in parallel. </a:t>
            </a:r>
          </a:p>
          <a:p>
            <a:pPr lvl="1" fontAlgn="base"/>
            <a:r>
              <a:rPr lang="en-US" altLang="zh-CN" dirty="0"/>
              <a:t>This is called </a:t>
            </a:r>
            <a:r>
              <a:rPr lang="en-US" altLang="zh-CN" dirty="0">
                <a:solidFill>
                  <a:srgbClr val="0000FF"/>
                </a:solidFill>
              </a:rPr>
              <a:t>SMP</a:t>
            </a:r>
            <a:r>
              <a:rPr lang="en-US" altLang="zh-CN" dirty="0"/>
              <a:t>, or Symmetric Multi-Processing.</a:t>
            </a:r>
          </a:p>
          <a:p>
            <a:pPr fontAlgn="base"/>
            <a:endParaRPr lang="en-US" altLang="zh-CN" dirty="0"/>
          </a:p>
          <a:p>
            <a:pPr fontAlgn="base"/>
            <a:r>
              <a:rPr lang="en-US" altLang="zh-CN" dirty="0"/>
              <a:t>A </a:t>
            </a:r>
            <a:r>
              <a:rPr lang="en-US" altLang="zh-CN" sz="3200" dirty="0">
                <a:solidFill>
                  <a:srgbClr val="FF0000"/>
                </a:solidFill>
              </a:rPr>
              <a:t>multi</a:t>
            </a:r>
            <a:r>
              <a:rPr lang="en-US" altLang="zh-CN" sz="3200" i="1" dirty="0">
                <a:solidFill>
                  <a:srgbClr val="FF0000"/>
                </a:solidFill>
              </a:rPr>
              <a:t>core</a:t>
            </a:r>
            <a:r>
              <a:rPr lang="en-US" altLang="zh-CN" sz="3200" dirty="0"/>
              <a:t> </a:t>
            </a:r>
            <a:r>
              <a:rPr lang="en-US" altLang="zh-CN" sz="3200" dirty="0">
                <a:solidFill>
                  <a:srgbClr val="FF0000"/>
                </a:solidFill>
              </a:rPr>
              <a:t>CPU</a:t>
            </a:r>
            <a:r>
              <a:rPr lang="en-US" altLang="zh-CN" sz="3200" dirty="0"/>
              <a:t> </a:t>
            </a:r>
            <a:r>
              <a:rPr lang="en-US" altLang="zh-CN" dirty="0"/>
              <a:t>has multiple cores on one CPU. </a:t>
            </a:r>
          </a:p>
          <a:p>
            <a:endParaRPr lang="zh-CN" altLang="en-US" dirty="0"/>
          </a:p>
        </p:txBody>
      </p:sp>
      <p:sp>
        <p:nvSpPr>
          <p:cNvPr id="4" name="灯片编号占位符 3">
            <a:extLst>
              <a:ext uri="{FF2B5EF4-FFF2-40B4-BE49-F238E27FC236}">
                <a16:creationId xmlns:a16="http://schemas.microsoft.com/office/drawing/2014/main" id="{B8A1D297-493C-4080-A22E-35FA1445B6D2}"/>
              </a:ext>
            </a:extLst>
          </p:cNvPr>
          <p:cNvSpPr>
            <a:spLocks noGrp="1"/>
          </p:cNvSpPr>
          <p:nvPr>
            <p:ph type="sldNum" sz="quarter" idx="12"/>
          </p:nvPr>
        </p:nvSpPr>
        <p:spPr/>
        <p:txBody>
          <a:bodyPr/>
          <a:lstStyle/>
          <a:p>
            <a:fld id="{D7E73BF0-1322-481A-85B0-7D5783909D9E}" type="slidenum">
              <a:rPr lang="zh-TW" altLang="en-US" smtClean="0"/>
              <a:t>63</a:t>
            </a:fld>
            <a:endParaRPr lang="zh-TW" altLang="en-US"/>
          </a:p>
        </p:txBody>
      </p:sp>
    </p:spTree>
    <p:extLst>
      <p:ext uri="{BB962C8B-B14F-4D97-AF65-F5344CB8AC3E}">
        <p14:creationId xmlns:p14="http://schemas.microsoft.com/office/powerpoint/2010/main" val="269457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1BF85C1-1158-47AD-8C90-3986FE65E782}"/>
              </a:ext>
            </a:extLst>
          </p:cNvPr>
          <p:cNvSpPr>
            <a:spLocks noGrp="1"/>
          </p:cNvSpPr>
          <p:nvPr>
            <p:ph type="sldNum" sz="quarter" idx="12"/>
          </p:nvPr>
        </p:nvSpPr>
        <p:spPr/>
        <p:txBody>
          <a:bodyPr/>
          <a:lstStyle/>
          <a:p>
            <a:fld id="{D7E73BF0-1322-481A-85B0-7D5783909D9E}" type="slidenum">
              <a:rPr lang="zh-TW" altLang="en-US" smtClean="0"/>
              <a:t>64</a:t>
            </a:fld>
            <a:endParaRPr lang="zh-TW" altLang="en-US"/>
          </a:p>
        </p:txBody>
      </p:sp>
      <p:pic>
        <p:nvPicPr>
          <p:cNvPr id="5" name="图片 4">
            <a:extLst>
              <a:ext uri="{FF2B5EF4-FFF2-40B4-BE49-F238E27FC236}">
                <a16:creationId xmlns:a16="http://schemas.microsoft.com/office/drawing/2014/main" id="{5A6DF4E4-CC0A-4406-A423-8D9EECFE08FD}"/>
              </a:ext>
            </a:extLst>
          </p:cNvPr>
          <p:cNvPicPr>
            <a:picLocks noChangeAspect="1"/>
          </p:cNvPicPr>
          <p:nvPr/>
        </p:nvPicPr>
        <p:blipFill>
          <a:blip r:embed="rId2"/>
          <a:stretch>
            <a:fillRect/>
          </a:stretch>
        </p:blipFill>
        <p:spPr>
          <a:xfrm>
            <a:off x="1317148" y="622189"/>
            <a:ext cx="5833789" cy="6156281"/>
          </a:xfrm>
          <a:prstGeom prst="rect">
            <a:avLst/>
          </a:prstGeom>
        </p:spPr>
      </p:pic>
      <p:sp>
        <p:nvSpPr>
          <p:cNvPr id="8" name="文本框 7">
            <a:extLst>
              <a:ext uri="{FF2B5EF4-FFF2-40B4-BE49-F238E27FC236}">
                <a16:creationId xmlns:a16="http://schemas.microsoft.com/office/drawing/2014/main" id="{FEFE7058-691D-42E3-B19A-FA57B54F7300}"/>
              </a:ext>
            </a:extLst>
          </p:cNvPr>
          <p:cNvSpPr txBox="1"/>
          <p:nvPr/>
        </p:nvSpPr>
        <p:spPr>
          <a:xfrm>
            <a:off x="1555028" y="252857"/>
            <a:ext cx="1671740" cy="369332"/>
          </a:xfrm>
          <a:prstGeom prst="rect">
            <a:avLst/>
          </a:prstGeom>
          <a:noFill/>
        </p:spPr>
        <p:txBody>
          <a:bodyPr wrap="none" rtlCol="0">
            <a:spAutoFit/>
          </a:bodyPr>
          <a:lstStyle/>
          <a:p>
            <a:r>
              <a:rPr lang="en-US" altLang="zh-CN" dirty="0"/>
              <a:t>Multi-processor</a:t>
            </a:r>
            <a:endParaRPr lang="zh-CN" altLang="en-US" dirty="0"/>
          </a:p>
        </p:txBody>
      </p:sp>
      <p:sp>
        <p:nvSpPr>
          <p:cNvPr id="9" name="文本框 8">
            <a:extLst>
              <a:ext uri="{FF2B5EF4-FFF2-40B4-BE49-F238E27FC236}">
                <a16:creationId xmlns:a16="http://schemas.microsoft.com/office/drawing/2014/main" id="{3EDAF41A-00AB-4431-8F21-8125CBB84199}"/>
              </a:ext>
            </a:extLst>
          </p:cNvPr>
          <p:cNvSpPr txBox="1"/>
          <p:nvPr/>
        </p:nvSpPr>
        <p:spPr>
          <a:xfrm>
            <a:off x="5518340" y="252857"/>
            <a:ext cx="1637179" cy="369332"/>
          </a:xfrm>
          <a:prstGeom prst="rect">
            <a:avLst/>
          </a:prstGeom>
          <a:noFill/>
        </p:spPr>
        <p:txBody>
          <a:bodyPr wrap="none" rtlCol="0">
            <a:spAutoFit/>
          </a:bodyPr>
          <a:lstStyle/>
          <a:p>
            <a:r>
              <a:rPr lang="en-US" altLang="zh-CN" dirty="0"/>
              <a:t>Multi-Core CPU</a:t>
            </a:r>
            <a:endParaRPr lang="zh-CN" altLang="en-US" dirty="0"/>
          </a:p>
        </p:txBody>
      </p:sp>
      <p:sp>
        <p:nvSpPr>
          <p:cNvPr id="10" name="文本框 9">
            <a:extLst>
              <a:ext uri="{FF2B5EF4-FFF2-40B4-BE49-F238E27FC236}">
                <a16:creationId xmlns:a16="http://schemas.microsoft.com/office/drawing/2014/main" id="{3A6175F0-E288-4421-8A84-5F5F69C7DF86}"/>
              </a:ext>
            </a:extLst>
          </p:cNvPr>
          <p:cNvSpPr txBox="1"/>
          <p:nvPr/>
        </p:nvSpPr>
        <p:spPr>
          <a:xfrm>
            <a:off x="3464648" y="252857"/>
            <a:ext cx="1665712" cy="369332"/>
          </a:xfrm>
          <a:prstGeom prst="rect">
            <a:avLst/>
          </a:prstGeom>
          <a:noFill/>
        </p:spPr>
        <p:txBody>
          <a:bodyPr wrap="none" rtlCol="0">
            <a:spAutoFit/>
          </a:bodyPr>
          <a:lstStyle/>
          <a:p>
            <a:r>
              <a:rPr lang="en-US" altLang="zh-CN" dirty="0"/>
              <a:t>Single-core CPU</a:t>
            </a:r>
            <a:endParaRPr lang="zh-CN" altLang="en-US" dirty="0"/>
          </a:p>
        </p:txBody>
      </p:sp>
      <p:sp>
        <p:nvSpPr>
          <p:cNvPr id="11" name="矩形 10"/>
          <p:cNvSpPr/>
          <p:nvPr/>
        </p:nvSpPr>
        <p:spPr>
          <a:xfrm>
            <a:off x="1901800" y="1768549"/>
            <a:ext cx="489098" cy="4040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54103" y="2505740"/>
            <a:ext cx="744278" cy="4040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753832" y="1768548"/>
            <a:ext cx="489098" cy="4040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463286" y="1768548"/>
            <a:ext cx="489098" cy="40403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34541" y="1768547"/>
            <a:ext cx="489098" cy="404037"/>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595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DBF4B-8A33-4034-9A67-6BFF9539E0EE}"/>
              </a:ext>
            </a:extLst>
          </p:cNvPr>
          <p:cNvSpPr>
            <a:spLocks noGrp="1"/>
          </p:cNvSpPr>
          <p:nvPr>
            <p:ph type="title"/>
          </p:nvPr>
        </p:nvSpPr>
        <p:spPr>
          <a:xfrm>
            <a:off x="628649" y="365126"/>
            <a:ext cx="8181349" cy="1325563"/>
          </a:xfrm>
        </p:spPr>
        <p:txBody>
          <a:bodyPr/>
          <a:lstStyle/>
          <a:p>
            <a:r>
              <a:rPr lang="en-US" altLang="zh-CN" dirty="0"/>
              <a:t>Can a single </a:t>
            </a:r>
            <a:r>
              <a:rPr lang="en-US" altLang="zh-CN" b="1" dirty="0">
                <a:solidFill>
                  <a:srgbClr val="0000FF"/>
                </a:solidFill>
              </a:rPr>
              <a:t>process</a:t>
            </a:r>
            <a:r>
              <a:rPr lang="en-US" altLang="zh-CN" dirty="0"/>
              <a:t> run in multiple cores?</a:t>
            </a:r>
            <a:endParaRPr lang="zh-CN" altLang="en-US" dirty="0"/>
          </a:p>
        </p:txBody>
      </p:sp>
      <p:sp>
        <p:nvSpPr>
          <p:cNvPr id="3" name="内容占位符 2">
            <a:extLst>
              <a:ext uri="{FF2B5EF4-FFF2-40B4-BE49-F238E27FC236}">
                <a16:creationId xmlns:a16="http://schemas.microsoft.com/office/drawing/2014/main" id="{5FF2F786-97B8-4F6B-8CF5-666F1FB46C4B}"/>
              </a:ext>
            </a:extLst>
          </p:cNvPr>
          <p:cNvSpPr>
            <a:spLocks noGrp="1"/>
          </p:cNvSpPr>
          <p:nvPr>
            <p:ph idx="1"/>
          </p:nvPr>
        </p:nvSpPr>
        <p:spPr/>
        <p:txBody>
          <a:bodyPr/>
          <a:lstStyle/>
          <a:p>
            <a:r>
              <a:rPr lang="en-US" altLang="zh-CN" dirty="0">
                <a:solidFill>
                  <a:srgbClr val="0000FF"/>
                </a:solidFill>
              </a:rPr>
              <a:t>Yes, a single process can run multiple threads on different cores.</a:t>
            </a:r>
            <a:endParaRPr lang="zh-CN" altLang="en-US" dirty="0">
              <a:solidFill>
                <a:srgbClr val="0000FF"/>
              </a:solidFill>
            </a:endParaRPr>
          </a:p>
        </p:txBody>
      </p:sp>
      <p:sp>
        <p:nvSpPr>
          <p:cNvPr id="4" name="灯片编号占位符 3">
            <a:extLst>
              <a:ext uri="{FF2B5EF4-FFF2-40B4-BE49-F238E27FC236}">
                <a16:creationId xmlns:a16="http://schemas.microsoft.com/office/drawing/2014/main" id="{09521BF9-3339-4859-88E1-55D4ADA7E83A}"/>
              </a:ext>
            </a:extLst>
          </p:cNvPr>
          <p:cNvSpPr>
            <a:spLocks noGrp="1"/>
          </p:cNvSpPr>
          <p:nvPr>
            <p:ph type="sldNum" sz="quarter" idx="12"/>
          </p:nvPr>
        </p:nvSpPr>
        <p:spPr/>
        <p:txBody>
          <a:bodyPr/>
          <a:lstStyle/>
          <a:p>
            <a:fld id="{D7E73BF0-1322-481A-85B0-7D5783909D9E}" type="slidenum">
              <a:rPr lang="zh-TW" altLang="en-US" smtClean="0"/>
              <a:t>65</a:t>
            </a:fld>
            <a:endParaRPr lang="zh-TW" altLang="en-US"/>
          </a:p>
        </p:txBody>
      </p:sp>
    </p:spTree>
    <p:extLst>
      <p:ext uri="{BB962C8B-B14F-4D97-AF65-F5344CB8AC3E}">
        <p14:creationId xmlns:p14="http://schemas.microsoft.com/office/powerpoint/2010/main" val="35428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690A5-65CE-4412-A4DC-84F016CA9649}"/>
              </a:ext>
            </a:extLst>
          </p:cNvPr>
          <p:cNvSpPr>
            <a:spLocks noGrp="1"/>
          </p:cNvSpPr>
          <p:nvPr>
            <p:ph type="title"/>
          </p:nvPr>
        </p:nvSpPr>
        <p:spPr/>
        <p:txBody>
          <a:bodyPr/>
          <a:lstStyle/>
          <a:p>
            <a:r>
              <a:rPr lang="en-US" altLang="zh-CN" dirty="0"/>
              <a:t>Can a single </a:t>
            </a:r>
            <a:r>
              <a:rPr lang="en-US" altLang="zh-CN" dirty="0">
                <a:solidFill>
                  <a:srgbClr val="0000FF"/>
                </a:solidFill>
              </a:rPr>
              <a:t>thread</a:t>
            </a:r>
            <a:r>
              <a:rPr lang="en-US" altLang="zh-CN" dirty="0"/>
              <a:t> run in multiple cores?</a:t>
            </a:r>
            <a:endParaRPr lang="zh-CN" altLang="en-US" dirty="0"/>
          </a:p>
        </p:txBody>
      </p:sp>
      <p:sp>
        <p:nvSpPr>
          <p:cNvPr id="3" name="内容占位符 2">
            <a:extLst>
              <a:ext uri="{FF2B5EF4-FFF2-40B4-BE49-F238E27FC236}">
                <a16:creationId xmlns:a16="http://schemas.microsoft.com/office/drawing/2014/main" id="{E0914FBB-F963-482C-AC16-E49B67130DC8}"/>
              </a:ext>
            </a:extLst>
          </p:cNvPr>
          <p:cNvSpPr>
            <a:spLocks noGrp="1"/>
          </p:cNvSpPr>
          <p:nvPr>
            <p:ph idx="1"/>
          </p:nvPr>
        </p:nvSpPr>
        <p:spPr/>
        <p:txBody>
          <a:bodyPr/>
          <a:lstStyle/>
          <a:p>
            <a:r>
              <a:rPr lang="en-US" altLang="zh-CN" dirty="0"/>
              <a:t>There is </a:t>
            </a:r>
            <a:r>
              <a:rPr lang="en-US" altLang="zh-CN" dirty="0">
                <a:solidFill>
                  <a:srgbClr val="0000FF"/>
                </a:solidFill>
              </a:rPr>
              <a:t>no such thing </a:t>
            </a:r>
            <a:r>
              <a:rPr lang="en-US" altLang="zh-CN" dirty="0"/>
              <a:t>as a single thread running on multiple cores simultaneously.</a:t>
            </a:r>
          </a:p>
          <a:p>
            <a:pPr lvl="1"/>
            <a:r>
              <a:rPr lang="en-US" altLang="zh-CN" dirty="0"/>
              <a:t>Thread migration is possible</a:t>
            </a:r>
          </a:p>
          <a:p>
            <a:endParaRPr lang="en-US" altLang="zh-CN" dirty="0"/>
          </a:p>
          <a:p>
            <a:r>
              <a:rPr lang="en-US" altLang="zh-CN" dirty="0"/>
              <a:t>It </a:t>
            </a:r>
            <a:r>
              <a:rPr lang="en-US" altLang="zh-CN" dirty="0">
                <a:solidFill>
                  <a:srgbClr val="0000FF"/>
                </a:solidFill>
              </a:rPr>
              <a:t>doesn't mean</a:t>
            </a:r>
            <a:r>
              <a:rPr lang="en-US" altLang="zh-CN" dirty="0"/>
              <a:t>, however, that instructions from one thread </a:t>
            </a:r>
            <a:r>
              <a:rPr lang="en-US" altLang="zh-CN" dirty="0">
                <a:solidFill>
                  <a:srgbClr val="0000FF"/>
                </a:solidFill>
              </a:rPr>
              <a:t>cannot be executed in parallel</a:t>
            </a:r>
            <a:r>
              <a:rPr lang="en-US" altLang="zh-CN" dirty="0"/>
              <a:t>. </a:t>
            </a:r>
          </a:p>
          <a:p>
            <a:endParaRPr lang="en-US" altLang="zh-CN" dirty="0"/>
          </a:p>
          <a:p>
            <a:r>
              <a:rPr lang="en-US" altLang="zh-CN" dirty="0"/>
              <a:t>There are mechanisms called </a:t>
            </a:r>
            <a:r>
              <a:rPr lang="en-US" altLang="zh-CN" dirty="0">
                <a:solidFill>
                  <a:srgbClr val="FF0000"/>
                </a:solidFill>
              </a:rPr>
              <a:t>instruction pipelining </a:t>
            </a:r>
            <a:r>
              <a:rPr lang="en-US" altLang="zh-CN" dirty="0"/>
              <a:t>and </a:t>
            </a:r>
            <a:r>
              <a:rPr lang="en-US" altLang="zh-CN" dirty="0">
                <a:solidFill>
                  <a:srgbClr val="FF0000"/>
                </a:solidFill>
              </a:rPr>
              <a:t>out-of-order execution </a:t>
            </a:r>
            <a:r>
              <a:rPr lang="en-US" altLang="zh-CN" dirty="0"/>
              <a:t>that allow it.</a:t>
            </a:r>
            <a:endParaRPr lang="zh-CN" altLang="en-US" dirty="0"/>
          </a:p>
        </p:txBody>
      </p:sp>
      <p:sp>
        <p:nvSpPr>
          <p:cNvPr id="4" name="灯片编号占位符 3">
            <a:extLst>
              <a:ext uri="{FF2B5EF4-FFF2-40B4-BE49-F238E27FC236}">
                <a16:creationId xmlns:a16="http://schemas.microsoft.com/office/drawing/2014/main" id="{385E23C6-94D2-4531-BC45-24E2B987A769}"/>
              </a:ext>
            </a:extLst>
          </p:cNvPr>
          <p:cNvSpPr>
            <a:spLocks noGrp="1"/>
          </p:cNvSpPr>
          <p:nvPr>
            <p:ph type="sldNum" sz="quarter" idx="12"/>
          </p:nvPr>
        </p:nvSpPr>
        <p:spPr/>
        <p:txBody>
          <a:bodyPr/>
          <a:lstStyle/>
          <a:p>
            <a:fld id="{D7E73BF0-1322-481A-85B0-7D5783909D9E}" type="slidenum">
              <a:rPr lang="zh-TW" altLang="en-US" smtClean="0"/>
              <a:t>66</a:t>
            </a:fld>
            <a:endParaRPr lang="zh-TW" altLang="en-US"/>
          </a:p>
        </p:txBody>
      </p:sp>
    </p:spTree>
    <p:extLst>
      <p:ext uri="{BB962C8B-B14F-4D97-AF65-F5344CB8AC3E}">
        <p14:creationId xmlns:p14="http://schemas.microsoft.com/office/powerpoint/2010/main" val="234773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2EF68-1056-4FB8-8FE6-0FE43869D4D4}"/>
              </a:ext>
            </a:extLst>
          </p:cNvPr>
          <p:cNvSpPr>
            <a:spLocks noGrp="1"/>
          </p:cNvSpPr>
          <p:nvPr>
            <p:ph type="title"/>
          </p:nvPr>
        </p:nvSpPr>
        <p:spPr>
          <a:xfrm>
            <a:off x="765536" y="2445797"/>
            <a:ext cx="7886700" cy="1325563"/>
          </a:xfrm>
        </p:spPr>
        <p:txBody>
          <a:bodyPr/>
          <a:lstStyle/>
          <a:p>
            <a:pPr algn="ctr"/>
            <a:r>
              <a:rPr lang="en-US" altLang="zh-CN" dirty="0"/>
              <a:t>Concurrent vs.</a:t>
            </a:r>
            <a:r>
              <a:rPr lang="zh-CN" altLang="en-US" dirty="0"/>
              <a:t> </a:t>
            </a:r>
            <a:r>
              <a:rPr lang="en-US" altLang="zh-CN" dirty="0"/>
              <a:t>Parallel</a:t>
            </a:r>
            <a:endParaRPr lang="zh-CN" altLang="en-US" dirty="0"/>
          </a:p>
        </p:txBody>
      </p:sp>
      <p:sp>
        <p:nvSpPr>
          <p:cNvPr id="3" name="灯片编号占位符 2">
            <a:extLst>
              <a:ext uri="{FF2B5EF4-FFF2-40B4-BE49-F238E27FC236}">
                <a16:creationId xmlns:a16="http://schemas.microsoft.com/office/drawing/2014/main" id="{681CB98B-0794-40D8-86F6-D4DA1478EBB3}"/>
              </a:ext>
            </a:extLst>
          </p:cNvPr>
          <p:cNvSpPr>
            <a:spLocks noGrp="1"/>
          </p:cNvSpPr>
          <p:nvPr>
            <p:ph type="sldNum" sz="quarter" idx="12"/>
          </p:nvPr>
        </p:nvSpPr>
        <p:spPr/>
        <p:txBody>
          <a:bodyPr/>
          <a:lstStyle/>
          <a:p>
            <a:fld id="{D7E73BF0-1322-481A-85B0-7D5783909D9E}" type="slidenum">
              <a:rPr lang="zh-TW" altLang="en-US" smtClean="0"/>
              <a:t>67</a:t>
            </a:fld>
            <a:endParaRPr lang="zh-TW" altLang="en-US"/>
          </a:p>
        </p:txBody>
      </p:sp>
    </p:spTree>
    <p:extLst>
      <p:ext uri="{BB962C8B-B14F-4D97-AF65-F5344CB8AC3E}">
        <p14:creationId xmlns:p14="http://schemas.microsoft.com/office/powerpoint/2010/main" val="862174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BF8B0-72BB-4C06-81B2-C9E1C5F908B6}"/>
              </a:ext>
            </a:extLst>
          </p:cNvPr>
          <p:cNvSpPr>
            <a:spLocks noGrp="1"/>
          </p:cNvSpPr>
          <p:nvPr>
            <p:ph type="title"/>
          </p:nvPr>
        </p:nvSpPr>
        <p:spPr/>
        <p:txBody>
          <a:bodyPr/>
          <a:lstStyle/>
          <a:p>
            <a:r>
              <a:rPr lang="en-US" altLang="zh-CN" dirty="0"/>
              <a:t>Concurrent vs. Parallel</a:t>
            </a:r>
            <a:endParaRPr lang="zh-CN" altLang="en-US" dirty="0"/>
          </a:p>
        </p:txBody>
      </p:sp>
      <p:sp>
        <p:nvSpPr>
          <p:cNvPr id="3" name="内容占位符 2">
            <a:extLst>
              <a:ext uri="{FF2B5EF4-FFF2-40B4-BE49-F238E27FC236}">
                <a16:creationId xmlns:a16="http://schemas.microsoft.com/office/drawing/2014/main" id="{26628734-42B9-486B-BBC9-B3E039D50A00}"/>
              </a:ext>
            </a:extLst>
          </p:cNvPr>
          <p:cNvSpPr>
            <a:spLocks noGrp="1"/>
          </p:cNvSpPr>
          <p:nvPr>
            <p:ph idx="1"/>
          </p:nvPr>
        </p:nvSpPr>
        <p:spPr/>
        <p:txBody>
          <a:bodyPr/>
          <a:lstStyle/>
          <a:p>
            <a:r>
              <a:rPr lang="en-US" altLang="zh-CN" dirty="0"/>
              <a:t>A system is said to be </a:t>
            </a:r>
            <a:r>
              <a:rPr lang="en-US" altLang="zh-CN" sz="3600" b="1" dirty="0">
                <a:solidFill>
                  <a:srgbClr val="FF0000"/>
                </a:solidFill>
              </a:rPr>
              <a:t>concurrent</a:t>
            </a:r>
            <a:r>
              <a:rPr lang="en-US" altLang="zh-CN" dirty="0"/>
              <a:t> if it can support two or more actions </a:t>
            </a:r>
            <a:r>
              <a:rPr lang="en-US" altLang="zh-CN" sz="3600" b="1" i="1" dirty="0">
                <a:solidFill>
                  <a:srgbClr val="FF0000"/>
                </a:solidFill>
              </a:rPr>
              <a:t>in progress at the same time</a:t>
            </a:r>
            <a:r>
              <a:rPr lang="en-US" altLang="zh-CN" sz="3600" dirty="0"/>
              <a:t>.</a:t>
            </a:r>
            <a:endParaRPr lang="en-US" altLang="zh-CN" dirty="0"/>
          </a:p>
          <a:p>
            <a:endParaRPr lang="en-US" altLang="zh-CN" dirty="0"/>
          </a:p>
          <a:p>
            <a:r>
              <a:rPr lang="en-US" altLang="zh-CN" dirty="0"/>
              <a:t>A system is said to be </a:t>
            </a:r>
            <a:r>
              <a:rPr lang="en-US" altLang="zh-CN" sz="3600" b="1" dirty="0">
                <a:solidFill>
                  <a:srgbClr val="FF0000"/>
                </a:solidFill>
              </a:rPr>
              <a:t>parallel</a:t>
            </a:r>
            <a:r>
              <a:rPr lang="en-US" altLang="zh-CN" dirty="0"/>
              <a:t> if it can support two or more actions executing </a:t>
            </a:r>
            <a:r>
              <a:rPr lang="en-US" altLang="zh-CN" sz="3600" b="1" i="1" dirty="0">
                <a:solidFill>
                  <a:srgbClr val="FF0000"/>
                </a:solidFill>
              </a:rPr>
              <a:t>simultaneously</a:t>
            </a:r>
            <a:r>
              <a:rPr lang="en-US" altLang="zh-CN" dirty="0"/>
              <a:t>. </a:t>
            </a:r>
            <a:endParaRPr lang="zh-CN" altLang="en-US" dirty="0"/>
          </a:p>
        </p:txBody>
      </p:sp>
      <p:sp>
        <p:nvSpPr>
          <p:cNvPr id="4" name="灯片编号占位符 3">
            <a:extLst>
              <a:ext uri="{FF2B5EF4-FFF2-40B4-BE49-F238E27FC236}">
                <a16:creationId xmlns:a16="http://schemas.microsoft.com/office/drawing/2014/main" id="{7ACB736C-67E9-4654-BEAC-2D0A8287803D}"/>
              </a:ext>
            </a:extLst>
          </p:cNvPr>
          <p:cNvSpPr>
            <a:spLocks noGrp="1"/>
          </p:cNvSpPr>
          <p:nvPr>
            <p:ph type="sldNum" sz="quarter" idx="12"/>
          </p:nvPr>
        </p:nvSpPr>
        <p:spPr/>
        <p:txBody>
          <a:bodyPr/>
          <a:lstStyle/>
          <a:p>
            <a:fld id="{D7E73BF0-1322-481A-85B0-7D5783909D9E}" type="slidenum">
              <a:rPr lang="zh-TW" altLang="en-US" smtClean="0"/>
              <a:t>68</a:t>
            </a:fld>
            <a:endParaRPr lang="zh-TW" altLang="en-US"/>
          </a:p>
        </p:txBody>
      </p:sp>
    </p:spTree>
    <p:extLst>
      <p:ext uri="{BB962C8B-B14F-4D97-AF65-F5344CB8AC3E}">
        <p14:creationId xmlns:p14="http://schemas.microsoft.com/office/powerpoint/2010/main" val="6339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44AF9B-2EA0-4F67-8440-FCB76A60B270}"/>
              </a:ext>
            </a:extLst>
          </p:cNvPr>
          <p:cNvSpPr>
            <a:spLocks noGrp="1"/>
          </p:cNvSpPr>
          <p:nvPr>
            <p:ph idx="1"/>
          </p:nvPr>
        </p:nvSpPr>
        <p:spPr>
          <a:xfrm>
            <a:off x="475337" y="336303"/>
            <a:ext cx="7886700" cy="4351338"/>
          </a:xfrm>
        </p:spPr>
        <p:txBody>
          <a:bodyPr/>
          <a:lstStyle/>
          <a:p>
            <a:pPr fontAlgn="base"/>
            <a:r>
              <a:rPr lang="en-US" altLang="zh-CN" b="1" dirty="0"/>
              <a:t>Concurrent</a:t>
            </a:r>
            <a:r>
              <a:rPr lang="en-US" altLang="zh-CN" dirty="0"/>
              <a:t> = Two queues and one coffee machine.</a:t>
            </a:r>
          </a:p>
          <a:p>
            <a:pPr fontAlgn="base"/>
            <a:r>
              <a:rPr lang="en-US" altLang="zh-CN" b="1" dirty="0"/>
              <a:t>Parallel</a:t>
            </a:r>
            <a:r>
              <a:rPr lang="en-US" altLang="zh-CN" dirty="0"/>
              <a:t> = Two queues and two coffee machines.</a:t>
            </a:r>
          </a:p>
          <a:p>
            <a:endParaRPr lang="zh-CN" altLang="en-US" dirty="0"/>
          </a:p>
        </p:txBody>
      </p:sp>
      <p:sp>
        <p:nvSpPr>
          <p:cNvPr id="4" name="灯片编号占位符 3">
            <a:extLst>
              <a:ext uri="{FF2B5EF4-FFF2-40B4-BE49-F238E27FC236}">
                <a16:creationId xmlns:a16="http://schemas.microsoft.com/office/drawing/2014/main" id="{E3E90D80-904A-4979-91CB-23B0ABD19C0F}"/>
              </a:ext>
            </a:extLst>
          </p:cNvPr>
          <p:cNvSpPr>
            <a:spLocks noGrp="1"/>
          </p:cNvSpPr>
          <p:nvPr>
            <p:ph type="sldNum" sz="quarter" idx="12"/>
          </p:nvPr>
        </p:nvSpPr>
        <p:spPr/>
        <p:txBody>
          <a:bodyPr/>
          <a:lstStyle/>
          <a:p>
            <a:fld id="{D7E73BF0-1322-481A-85B0-7D5783909D9E}" type="slidenum">
              <a:rPr lang="zh-TW" altLang="en-US" smtClean="0"/>
              <a:t>69</a:t>
            </a:fld>
            <a:endParaRPr lang="zh-TW" altLang="en-US"/>
          </a:p>
        </p:txBody>
      </p:sp>
      <p:pic>
        <p:nvPicPr>
          <p:cNvPr id="1026" name="Picture 2" descr="https://joearms.github.io/images/con_and_par.jpg">
            <a:extLst>
              <a:ext uri="{FF2B5EF4-FFF2-40B4-BE49-F238E27FC236}">
                <a16:creationId xmlns:a16="http://schemas.microsoft.com/office/drawing/2014/main" id="{F92E67CB-A40B-4413-8DAF-CEE1454D6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135" y="1605040"/>
            <a:ext cx="6806788" cy="511643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D38178D-F12A-4E52-AAD8-17DDFD7CF1A0}"/>
              </a:ext>
            </a:extLst>
          </p:cNvPr>
          <p:cNvSpPr/>
          <p:nvPr/>
        </p:nvSpPr>
        <p:spPr>
          <a:xfrm>
            <a:off x="2226812" y="3198167"/>
            <a:ext cx="3892412" cy="461665"/>
          </a:xfrm>
          <a:prstGeom prst="rect">
            <a:avLst/>
          </a:prstGeom>
        </p:spPr>
        <p:txBody>
          <a:bodyPr wrap="none">
            <a:spAutoFit/>
          </a:bodyPr>
          <a:lstStyle/>
          <a:p>
            <a:r>
              <a:rPr lang="en-US" altLang="zh-CN" sz="2400" b="1" i="1" dirty="0">
                <a:solidFill>
                  <a:srgbClr val="FF0000"/>
                </a:solidFill>
              </a:rPr>
              <a:t>in progress at the same time</a:t>
            </a:r>
            <a:r>
              <a:rPr lang="en-US" altLang="zh-CN" sz="2400" dirty="0"/>
              <a:t>.</a:t>
            </a:r>
            <a:endParaRPr lang="zh-CN" altLang="en-US" sz="2400" dirty="0"/>
          </a:p>
        </p:txBody>
      </p:sp>
      <p:sp>
        <p:nvSpPr>
          <p:cNvPr id="8" name="矩形 7">
            <a:extLst>
              <a:ext uri="{FF2B5EF4-FFF2-40B4-BE49-F238E27FC236}">
                <a16:creationId xmlns:a16="http://schemas.microsoft.com/office/drawing/2014/main" id="{9C466262-6C07-432A-88A2-2D4D7DD329D6}"/>
              </a:ext>
            </a:extLst>
          </p:cNvPr>
          <p:cNvSpPr/>
          <p:nvPr/>
        </p:nvSpPr>
        <p:spPr>
          <a:xfrm>
            <a:off x="2398769" y="6096102"/>
            <a:ext cx="3409780" cy="461665"/>
          </a:xfrm>
          <a:prstGeom prst="rect">
            <a:avLst/>
          </a:prstGeom>
        </p:spPr>
        <p:txBody>
          <a:bodyPr wrap="none">
            <a:spAutoFit/>
          </a:bodyPr>
          <a:lstStyle/>
          <a:p>
            <a:r>
              <a:rPr lang="en-US" altLang="zh-CN" sz="2400" b="1" i="1" dirty="0">
                <a:solidFill>
                  <a:srgbClr val="FF0000"/>
                </a:solidFill>
              </a:rPr>
              <a:t>Executing simultaneously</a:t>
            </a:r>
            <a:endParaRPr lang="zh-CN" altLang="en-US" sz="2400" dirty="0"/>
          </a:p>
        </p:txBody>
      </p:sp>
    </p:spTree>
    <p:extLst>
      <p:ext uri="{BB962C8B-B14F-4D97-AF65-F5344CB8AC3E}">
        <p14:creationId xmlns:p14="http://schemas.microsoft.com/office/powerpoint/2010/main" val="295130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28650" y="196214"/>
            <a:ext cx="7886700" cy="1325563"/>
          </a:xfrm>
        </p:spPr>
        <p:txBody>
          <a:bodyPr/>
          <a:lstStyle/>
          <a:p>
            <a:r>
              <a:rPr lang="en-US" altLang="zh-CN" dirty="0">
                <a:ea typeface="宋体" panose="02010600030101010101" pitchFamily="2" charset="-122"/>
              </a:rPr>
              <a:t>Central processing unit (CPU)</a:t>
            </a:r>
          </a:p>
        </p:txBody>
      </p:sp>
      <p:sp>
        <p:nvSpPr>
          <p:cNvPr id="25602" name="Content Placeholder 2"/>
          <p:cNvSpPr>
            <a:spLocks noGrp="1"/>
          </p:cNvSpPr>
          <p:nvPr>
            <p:ph idx="1"/>
          </p:nvPr>
        </p:nvSpPr>
        <p:spPr>
          <a:xfrm>
            <a:off x="628650" y="1609726"/>
            <a:ext cx="8270875" cy="5111750"/>
          </a:xfrm>
        </p:spPr>
        <p:txBody>
          <a:bodyPr/>
          <a:lstStyle/>
          <a:p>
            <a:r>
              <a:rPr lang="en-US" altLang="zh-CN" dirty="0">
                <a:ea typeface="宋体" panose="02010600030101010101" pitchFamily="2" charset="-122"/>
              </a:rPr>
              <a:t>Divided into two parts. </a:t>
            </a:r>
          </a:p>
          <a:p>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Control unit </a:t>
            </a:r>
            <a:r>
              <a:rPr lang="en-US" altLang="zh-CN" dirty="0">
                <a:ea typeface="宋体" panose="02010600030101010101" pitchFamily="2" charset="-122"/>
              </a:rPr>
              <a:t>- responsible for </a:t>
            </a:r>
            <a:br>
              <a:rPr lang="en-US" altLang="zh-CN" dirty="0">
                <a:ea typeface="宋体" panose="02010600030101010101" pitchFamily="2" charset="-122"/>
              </a:rPr>
            </a:br>
            <a:r>
              <a:rPr lang="en-US" altLang="zh-CN" dirty="0">
                <a:ea typeface="宋体" panose="02010600030101010101" pitchFamily="2" charset="-122"/>
              </a:rPr>
              <a:t>deciding which instruction in </a:t>
            </a:r>
            <a:br>
              <a:rPr lang="en-US" altLang="zh-CN" dirty="0">
                <a:ea typeface="宋体" panose="02010600030101010101" pitchFamily="2" charset="-122"/>
              </a:rPr>
            </a:br>
            <a:r>
              <a:rPr lang="en-US" altLang="zh-CN" dirty="0">
                <a:ea typeface="宋体" panose="02010600030101010101" pitchFamily="2" charset="-122"/>
              </a:rPr>
              <a:t>a program should be </a:t>
            </a:r>
            <a:br>
              <a:rPr lang="en-US" altLang="zh-CN" dirty="0">
                <a:ea typeface="宋体" panose="02010600030101010101" pitchFamily="2" charset="-122"/>
              </a:rPr>
            </a:br>
            <a:r>
              <a:rPr lang="en-US" altLang="zh-CN" dirty="0">
                <a:ea typeface="宋体" panose="02010600030101010101" pitchFamily="2" charset="-122"/>
              </a:rPr>
              <a:t>executed. </a:t>
            </a:r>
            <a:r>
              <a:rPr lang="en-US" altLang="zh-CN" dirty="0">
                <a:solidFill>
                  <a:srgbClr val="FF0000"/>
                </a:solidFill>
                <a:ea typeface="宋体" panose="02010600030101010101" pitchFamily="2" charset="-122"/>
              </a:rPr>
              <a:t>(</a:t>
            </a:r>
            <a:r>
              <a:rPr lang="en-US" altLang="zh-CN" i="1" dirty="0">
                <a:solidFill>
                  <a:srgbClr val="FF0000"/>
                </a:solidFill>
                <a:ea typeface="宋体" panose="02010600030101010101" pitchFamily="2" charset="-122"/>
              </a:rPr>
              <a:t>the boss</a:t>
            </a:r>
            <a:r>
              <a:rPr lang="en-US" altLang="zh-CN" dirty="0">
                <a:solidFill>
                  <a:srgbClr val="FF0000"/>
                </a:solidFill>
                <a:ea typeface="宋体" panose="02010600030101010101" pitchFamily="2" charset="-122"/>
              </a:rPr>
              <a:t>)</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Arithmetic and logic unit </a:t>
            </a:r>
            <a:r>
              <a:rPr lang="en-US" altLang="zh-CN" dirty="0">
                <a:solidFill>
                  <a:srgbClr val="0000FF"/>
                </a:solidFill>
                <a:ea typeface="宋体" panose="02010600030101010101" pitchFamily="2" charset="-122"/>
              </a:rPr>
              <a:t>(ALU) </a:t>
            </a:r>
            <a:r>
              <a:rPr lang="en-US" altLang="zh-CN" dirty="0">
                <a:ea typeface="宋体" panose="02010600030101010101" pitchFamily="2" charset="-122"/>
              </a:rPr>
              <a:t>- responsible for executing the actual instructions. </a:t>
            </a:r>
            <a:r>
              <a:rPr lang="en-US" altLang="zh-CN" dirty="0">
                <a:solidFill>
                  <a:srgbClr val="FF0000"/>
                </a:solidFill>
                <a:ea typeface="宋体" panose="02010600030101010101" pitchFamily="2" charset="-122"/>
              </a:rPr>
              <a:t>(</a:t>
            </a:r>
            <a:r>
              <a:rPr lang="en-US" altLang="zh-CN" i="1" dirty="0">
                <a:solidFill>
                  <a:srgbClr val="FF0000"/>
                </a:solidFill>
                <a:ea typeface="宋体" panose="02010600030101010101" pitchFamily="2" charset="-122"/>
              </a:rPr>
              <a:t>the worker</a:t>
            </a:r>
            <a:r>
              <a:rPr lang="en-US" altLang="zh-CN" dirty="0">
                <a:solidFill>
                  <a:srgbClr val="FF0000"/>
                </a:solidFill>
                <a:ea typeface="宋体" panose="02010600030101010101" pitchFamily="2" charset="-122"/>
              </a:rPr>
              <a:t>)</a:t>
            </a:r>
          </a:p>
        </p:txBody>
      </p:sp>
      <p:pic>
        <p:nvPicPr>
          <p:cNvPr id="25604" name="Picture 7" descr="C:\Documents and Settings\liszka\Local Settings\Temporary Internet Files\Content.IE5\Q7HGDQRM\MP90044859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063" y="1170124"/>
            <a:ext cx="2303462"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7388225" y="3186249"/>
            <a:ext cx="1023938" cy="368300"/>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1800" kern="0" dirty="0">
                <a:latin typeface="Arial"/>
              </a:rPr>
              <a:t>add 2+2</a:t>
            </a:r>
            <a:endParaRPr lang="en-US" sz="1800" dirty="0"/>
          </a:p>
        </p:txBody>
      </p:sp>
      <p:sp>
        <p:nvSpPr>
          <p:cNvPr id="2" name="灯片编号占位符 1"/>
          <p:cNvSpPr>
            <a:spLocks noGrp="1"/>
          </p:cNvSpPr>
          <p:nvPr>
            <p:ph type="sldNum" sz="quarter" idx="12"/>
          </p:nvPr>
        </p:nvSpPr>
        <p:spPr/>
        <p:txBody>
          <a:bodyPr/>
          <a:lstStyle/>
          <a:p>
            <a:fld id="{D7E73BF0-1322-481A-85B0-7D5783909D9E}" type="slidenum">
              <a:rPr lang="zh-TW" altLang="en-US" smtClean="0"/>
              <a:t>7</a:t>
            </a:fld>
            <a:endParaRPr lang="zh-TW" altLang="en-US"/>
          </a:p>
        </p:txBody>
      </p:sp>
    </p:spTree>
    <p:extLst>
      <p:ext uri="{BB962C8B-B14F-4D97-AF65-F5344CB8AC3E}">
        <p14:creationId xmlns:p14="http://schemas.microsoft.com/office/powerpoint/2010/main" val="2811049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99A03-81CE-422A-B25D-35CF88C12AAE}"/>
              </a:ext>
            </a:extLst>
          </p:cNvPr>
          <p:cNvSpPr>
            <a:spLocks noGrp="1"/>
          </p:cNvSpPr>
          <p:nvPr>
            <p:ph type="title"/>
          </p:nvPr>
        </p:nvSpPr>
        <p:spPr/>
        <p:txBody>
          <a:bodyPr>
            <a:normAutofit/>
          </a:bodyPr>
          <a:lstStyle/>
          <a:p>
            <a:r>
              <a:rPr lang="en-US" altLang="zh-CN" sz="4000" dirty="0"/>
              <a:t>Parallel Computing vs. Concurrent Computing </a:t>
            </a:r>
            <a:endParaRPr lang="zh-CN" altLang="en-US" sz="4000" dirty="0"/>
          </a:p>
        </p:txBody>
      </p:sp>
      <p:sp>
        <p:nvSpPr>
          <p:cNvPr id="3" name="内容占位符 2">
            <a:extLst>
              <a:ext uri="{FF2B5EF4-FFF2-40B4-BE49-F238E27FC236}">
                <a16:creationId xmlns:a16="http://schemas.microsoft.com/office/drawing/2014/main" id="{1FF59671-B4D5-4115-ADA0-0CC150DB0CA5}"/>
              </a:ext>
            </a:extLst>
          </p:cNvPr>
          <p:cNvSpPr>
            <a:spLocks noGrp="1"/>
          </p:cNvSpPr>
          <p:nvPr>
            <p:ph idx="1"/>
          </p:nvPr>
        </p:nvSpPr>
        <p:spPr>
          <a:xfrm>
            <a:off x="628650" y="1825625"/>
            <a:ext cx="8060888" cy="4351338"/>
          </a:xfrm>
        </p:spPr>
        <p:txBody>
          <a:bodyPr/>
          <a:lstStyle/>
          <a:p>
            <a:r>
              <a:rPr lang="en-US" altLang="zh-CN" dirty="0"/>
              <a:t>In parallel computing, </a:t>
            </a:r>
            <a:r>
              <a:rPr lang="en-US" altLang="zh-CN" dirty="0">
                <a:solidFill>
                  <a:srgbClr val="0000FF"/>
                </a:solidFill>
              </a:rPr>
              <a:t>execution</a:t>
            </a:r>
            <a:r>
              <a:rPr lang="en-US" altLang="zh-CN" dirty="0"/>
              <a:t> occurs at the </a:t>
            </a:r>
            <a:r>
              <a:rPr lang="en-US" altLang="zh-CN" i="1" dirty="0">
                <a:solidFill>
                  <a:srgbClr val="FF0000"/>
                </a:solidFill>
              </a:rPr>
              <a:t>same physical instant</a:t>
            </a:r>
          </a:p>
          <a:p>
            <a:pPr lvl="1"/>
            <a:r>
              <a:rPr lang="en-US" altLang="zh-CN" dirty="0"/>
              <a:t>parallel computing is </a:t>
            </a:r>
            <a:r>
              <a:rPr lang="en-US" altLang="zh-CN" dirty="0">
                <a:solidFill>
                  <a:srgbClr val="0000FF"/>
                </a:solidFill>
              </a:rPr>
              <a:t>impossible</a:t>
            </a:r>
            <a:r>
              <a:rPr lang="en-US" altLang="zh-CN" dirty="0"/>
              <a:t> on </a:t>
            </a:r>
            <a:r>
              <a:rPr lang="en-US" altLang="zh-CN" dirty="0">
                <a:solidFill>
                  <a:srgbClr val="0000FF"/>
                </a:solidFill>
              </a:rPr>
              <a:t>a (one-core) single processor</a:t>
            </a:r>
          </a:p>
          <a:p>
            <a:pPr lvl="1"/>
            <a:endParaRPr lang="en-US" altLang="zh-CN" dirty="0"/>
          </a:p>
          <a:p>
            <a:r>
              <a:rPr lang="en-US" altLang="zh-CN" dirty="0"/>
              <a:t>concurrent computing consists of </a:t>
            </a:r>
            <a:r>
              <a:rPr lang="en-US" altLang="zh-CN" dirty="0">
                <a:solidFill>
                  <a:srgbClr val="0000FF"/>
                </a:solidFill>
              </a:rPr>
              <a:t>process</a:t>
            </a:r>
            <a:r>
              <a:rPr lang="en-US" altLang="zh-CN" dirty="0"/>
              <a:t> </a:t>
            </a:r>
            <a:r>
              <a:rPr lang="en-US" altLang="zh-CN" dirty="0">
                <a:solidFill>
                  <a:srgbClr val="0000FF"/>
                </a:solidFill>
              </a:rPr>
              <a:t>lifetimes overlapping</a:t>
            </a:r>
            <a:r>
              <a:rPr lang="en-US" altLang="zh-CN" dirty="0"/>
              <a:t>,  but </a:t>
            </a:r>
            <a:r>
              <a:rPr lang="en-US" altLang="zh-CN" i="1" dirty="0">
                <a:solidFill>
                  <a:srgbClr val="FF0000"/>
                </a:solidFill>
              </a:rPr>
              <a:t>execution need not happen at the same instant</a:t>
            </a:r>
          </a:p>
          <a:p>
            <a:pPr lvl="1"/>
            <a:r>
              <a:rPr lang="en-US" altLang="zh-CN" dirty="0"/>
              <a:t>concurrent processes can be executed on one core by interleaving the execution steps of each process via </a:t>
            </a:r>
            <a:r>
              <a:rPr lang="en-US" altLang="zh-CN" dirty="0">
                <a:solidFill>
                  <a:srgbClr val="0000FF"/>
                </a:solidFill>
              </a:rPr>
              <a:t>time-sharing slices</a:t>
            </a:r>
            <a:endParaRPr lang="zh-CN" altLang="en-US" dirty="0">
              <a:solidFill>
                <a:srgbClr val="0000FF"/>
              </a:solidFill>
            </a:endParaRPr>
          </a:p>
        </p:txBody>
      </p:sp>
      <p:sp>
        <p:nvSpPr>
          <p:cNvPr id="4" name="灯片编号占位符 3">
            <a:extLst>
              <a:ext uri="{FF2B5EF4-FFF2-40B4-BE49-F238E27FC236}">
                <a16:creationId xmlns:a16="http://schemas.microsoft.com/office/drawing/2014/main" id="{741101C0-4F68-4A05-A377-3365EF1C855B}"/>
              </a:ext>
            </a:extLst>
          </p:cNvPr>
          <p:cNvSpPr>
            <a:spLocks noGrp="1"/>
          </p:cNvSpPr>
          <p:nvPr>
            <p:ph type="sldNum" sz="quarter" idx="12"/>
          </p:nvPr>
        </p:nvSpPr>
        <p:spPr/>
        <p:txBody>
          <a:bodyPr/>
          <a:lstStyle/>
          <a:p>
            <a:fld id="{D7E73BF0-1322-481A-85B0-7D5783909D9E}" type="slidenum">
              <a:rPr lang="zh-TW" altLang="en-US" smtClean="0"/>
              <a:t>70</a:t>
            </a:fld>
            <a:endParaRPr lang="zh-TW" altLang="en-US"/>
          </a:p>
        </p:txBody>
      </p:sp>
      <p:sp>
        <p:nvSpPr>
          <p:cNvPr id="5" name="矩形 4">
            <a:extLst>
              <a:ext uri="{FF2B5EF4-FFF2-40B4-BE49-F238E27FC236}">
                <a16:creationId xmlns:a16="http://schemas.microsoft.com/office/drawing/2014/main" id="{D2A246AC-89CF-4EFB-8CEA-F0991D01BCB5}"/>
              </a:ext>
            </a:extLst>
          </p:cNvPr>
          <p:cNvSpPr/>
          <p:nvPr/>
        </p:nvSpPr>
        <p:spPr>
          <a:xfrm>
            <a:off x="1530388" y="6352144"/>
            <a:ext cx="5166086" cy="369332"/>
          </a:xfrm>
          <a:prstGeom prst="rect">
            <a:avLst/>
          </a:prstGeom>
        </p:spPr>
        <p:txBody>
          <a:bodyPr wrap="square">
            <a:spAutoFit/>
          </a:bodyPr>
          <a:lstStyle/>
          <a:p>
            <a:r>
              <a:rPr lang="zh-CN" altLang="en-US" dirty="0"/>
              <a:t>https://en.wikipedia.org/wiki/Parallel_computing</a:t>
            </a:r>
          </a:p>
        </p:txBody>
      </p:sp>
    </p:spTree>
    <p:extLst>
      <p:ext uri="{BB962C8B-B14F-4D97-AF65-F5344CB8AC3E}">
        <p14:creationId xmlns:p14="http://schemas.microsoft.com/office/powerpoint/2010/main" val="116595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B2FB8B-EBD7-43D3-B1E4-5530C5951609}"/>
              </a:ext>
            </a:extLst>
          </p:cNvPr>
          <p:cNvSpPr>
            <a:spLocks noGrp="1"/>
          </p:cNvSpPr>
          <p:nvPr>
            <p:ph type="sldNum" sz="quarter" idx="12"/>
          </p:nvPr>
        </p:nvSpPr>
        <p:spPr/>
        <p:txBody>
          <a:bodyPr/>
          <a:lstStyle/>
          <a:p>
            <a:fld id="{D7E73BF0-1322-481A-85B0-7D5783909D9E}" type="slidenum">
              <a:rPr lang="zh-TW" altLang="en-US" smtClean="0"/>
              <a:t>71</a:t>
            </a:fld>
            <a:endParaRPr lang="zh-TW" altLang="en-US"/>
          </a:p>
        </p:txBody>
      </p:sp>
      <p:pic>
        <p:nvPicPr>
          <p:cNvPr id="2050" name="Picture 2" descr="parallel computing">
            <a:extLst>
              <a:ext uri="{FF2B5EF4-FFF2-40B4-BE49-F238E27FC236}">
                <a16:creationId xmlns:a16="http://schemas.microsoft.com/office/drawing/2014/main" id="{8D49311E-9582-476D-9907-BB2474228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829" y="1167524"/>
            <a:ext cx="3088409" cy="4237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spending and taking turns">
            <a:extLst>
              <a:ext uri="{FF2B5EF4-FFF2-40B4-BE49-F238E27FC236}">
                <a16:creationId xmlns:a16="http://schemas.microsoft.com/office/drawing/2014/main" id="{08E22016-326E-4506-BA14-BCC8B3D3A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126" y="818777"/>
            <a:ext cx="2349224" cy="54588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2772B96-529F-4376-89E9-3D2BDB1A7F68}"/>
              </a:ext>
            </a:extLst>
          </p:cNvPr>
          <p:cNvSpPr txBox="1"/>
          <p:nvPr/>
        </p:nvSpPr>
        <p:spPr>
          <a:xfrm>
            <a:off x="1242593" y="222016"/>
            <a:ext cx="3101618" cy="461665"/>
          </a:xfrm>
          <a:prstGeom prst="rect">
            <a:avLst/>
          </a:prstGeom>
          <a:noFill/>
        </p:spPr>
        <p:txBody>
          <a:bodyPr wrap="none" rtlCol="0">
            <a:spAutoFit/>
          </a:bodyPr>
          <a:lstStyle/>
          <a:p>
            <a:r>
              <a:rPr lang="en-US" altLang="zh-CN" sz="2400" dirty="0"/>
              <a:t>Concurrent Computing </a:t>
            </a:r>
            <a:endParaRPr lang="zh-CN" altLang="en-US" sz="2400" dirty="0"/>
          </a:p>
        </p:txBody>
      </p:sp>
      <p:sp>
        <p:nvSpPr>
          <p:cNvPr id="6" name="文本框 5">
            <a:extLst>
              <a:ext uri="{FF2B5EF4-FFF2-40B4-BE49-F238E27FC236}">
                <a16:creationId xmlns:a16="http://schemas.microsoft.com/office/drawing/2014/main" id="{F7D2C550-3278-4F60-AF48-6C4903923709}"/>
              </a:ext>
            </a:extLst>
          </p:cNvPr>
          <p:cNvSpPr txBox="1"/>
          <p:nvPr/>
        </p:nvSpPr>
        <p:spPr>
          <a:xfrm>
            <a:off x="5341175" y="215934"/>
            <a:ext cx="2609945" cy="461665"/>
          </a:xfrm>
          <a:prstGeom prst="rect">
            <a:avLst/>
          </a:prstGeom>
          <a:noFill/>
        </p:spPr>
        <p:txBody>
          <a:bodyPr wrap="none" rtlCol="0">
            <a:spAutoFit/>
          </a:bodyPr>
          <a:lstStyle/>
          <a:p>
            <a:r>
              <a:rPr lang="en-US" altLang="zh-CN" sz="2400" dirty="0"/>
              <a:t>Parallel Computing </a:t>
            </a:r>
            <a:endParaRPr lang="zh-CN" altLang="en-US" sz="2400" dirty="0"/>
          </a:p>
        </p:txBody>
      </p:sp>
    </p:spTree>
    <p:extLst>
      <p:ext uri="{BB962C8B-B14F-4D97-AF65-F5344CB8AC3E}">
        <p14:creationId xmlns:p14="http://schemas.microsoft.com/office/powerpoint/2010/main" val="3471181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0397E0-EFEF-43B5-9175-37B2F9267AFF}"/>
              </a:ext>
            </a:extLst>
          </p:cNvPr>
          <p:cNvSpPr>
            <a:spLocks noGrp="1"/>
          </p:cNvSpPr>
          <p:nvPr>
            <p:ph type="sldNum" sz="quarter" idx="12"/>
          </p:nvPr>
        </p:nvSpPr>
        <p:spPr/>
        <p:txBody>
          <a:bodyPr/>
          <a:lstStyle/>
          <a:p>
            <a:fld id="{D7E73BF0-1322-481A-85B0-7D5783909D9E}" type="slidenum">
              <a:rPr lang="zh-TW" altLang="en-US" smtClean="0"/>
              <a:t>72</a:t>
            </a:fld>
            <a:endParaRPr lang="zh-TW" altLang="en-US"/>
          </a:p>
        </p:txBody>
      </p:sp>
      <p:pic>
        <p:nvPicPr>
          <p:cNvPr id="3" name="图片 2">
            <a:extLst>
              <a:ext uri="{FF2B5EF4-FFF2-40B4-BE49-F238E27FC236}">
                <a16:creationId xmlns:a16="http://schemas.microsoft.com/office/drawing/2014/main" id="{138720F3-1E11-42D4-AE5E-000D882EA963}"/>
              </a:ext>
            </a:extLst>
          </p:cNvPr>
          <p:cNvPicPr>
            <a:picLocks noChangeAspect="1"/>
          </p:cNvPicPr>
          <p:nvPr/>
        </p:nvPicPr>
        <p:blipFill>
          <a:blip r:embed="rId2"/>
          <a:stretch>
            <a:fillRect/>
          </a:stretch>
        </p:blipFill>
        <p:spPr>
          <a:xfrm>
            <a:off x="71181" y="1246716"/>
            <a:ext cx="8924982" cy="4260028"/>
          </a:xfrm>
          <a:prstGeom prst="rect">
            <a:avLst/>
          </a:prstGeom>
        </p:spPr>
      </p:pic>
    </p:spTree>
    <p:extLst>
      <p:ext uri="{BB962C8B-B14F-4D97-AF65-F5344CB8AC3E}">
        <p14:creationId xmlns:p14="http://schemas.microsoft.com/office/powerpoint/2010/main" val="3514741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73</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50" y="365126"/>
            <a:ext cx="78867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Supplementary materials</a:t>
            </a:r>
            <a:endParaRPr lang="zh-CN" altLang="en-US" sz="4000" dirty="0"/>
          </a:p>
        </p:txBody>
      </p:sp>
    </p:spTree>
    <p:extLst>
      <p:ext uri="{BB962C8B-B14F-4D97-AF65-F5344CB8AC3E}">
        <p14:creationId xmlns:p14="http://schemas.microsoft.com/office/powerpoint/2010/main" val="182157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74</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49" y="365126"/>
            <a:ext cx="808778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A system that uses physical addressing</a:t>
            </a:r>
            <a:endParaRPr lang="zh-CN" altLang="en-US" sz="4000" dirty="0"/>
          </a:p>
        </p:txBody>
      </p:sp>
      <p:pic>
        <p:nvPicPr>
          <p:cNvPr id="7" name="图片 6">
            <a:extLst>
              <a:ext uri="{FF2B5EF4-FFF2-40B4-BE49-F238E27FC236}">
                <a16:creationId xmlns:a16="http://schemas.microsoft.com/office/drawing/2014/main" id="{A571C889-3CDF-4576-B7EE-DA6A7E5BA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42" y="1863637"/>
            <a:ext cx="3810645" cy="3000463"/>
          </a:xfrm>
          <a:prstGeom prst="rect">
            <a:avLst/>
          </a:prstGeom>
        </p:spPr>
      </p:pic>
    </p:spTree>
    <p:extLst>
      <p:ext uri="{BB962C8B-B14F-4D97-AF65-F5344CB8AC3E}">
        <p14:creationId xmlns:p14="http://schemas.microsoft.com/office/powerpoint/2010/main" val="4209942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75</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50" y="386293"/>
            <a:ext cx="78867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A system that uses virtual addressing</a:t>
            </a:r>
            <a:endParaRPr lang="zh-CN" altLang="en-US" sz="4000" dirty="0"/>
          </a:p>
        </p:txBody>
      </p:sp>
      <p:pic>
        <p:nvPicPr>
          <p:cNvPr id="9" name="图片 8">
            <a:extLst>
              <a:ext uri="{FF2B5EF4-FFF2-40B4-BE49-F238E27FC236}">
                <a16:creationId xmlns:a16="http://schemas.microsoft.com/office/drawing/2014/main" id="{386C84BC-95D3-47FD-AA49-716E690FF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797" y="2238468"/>
            <a:ext cx="5864406" cy="2844793"/>
          </a:xfrm>
          <a:prstGeom prst="rect">
            <a:avLst/>
          </a:prstGeom>
        </p:spPr>
      </p:pic>
      <p:sp>
        <p:nvSpPr>
          <p:cNvPr id="10" name="文本框 9">
            <a:extLst>
              <a:ext uri="{FF2B5EF4-FFF2-40B4-BE49-F238E27FC236}">
                <a16:creationId xmlns:a16="http://schemas.microsoft.com/office/drawing/2014/main" id="{2517C349-6F42-4FA6-A816-57BB39ECF86B}"/>
              </a:ext>
            </a:extLst>
          </p:cNvPr>
          <p:cNvSpPr txBox="1"/>
          <p:nvPr/>
        </p:nvSpPr>
        <p:spPr>
          <a:xfrm>
            <a:off x="6671733" y="5626100"/>
            <a:ext cx="973667" cy="369332"/>
          </a:xfrm>
          <a:prstGeom prst="rect">
            <a:avLst/>
          </a:prstGeom>
          <a:noFill/>
        </p:spPr>
        <p:txBody>
          <a:bodyPr wrap="square" rtlCol="0">
            <a:spAutoFit/>
          </a:bodyPr>
          <a:lstStyle/>
          <a:p>
            <a:r>
              <a:rPr lang="en-US" altLang="zh-CN" dirty="0">
                <a:hlinkClick r:id="rId3" action="ppaction://hlinksldjump"/>
              </a:rPr>
              <a:t>back</a:t>
            </a:r>
            <a:endParaRPr lang="zh-CN" altLang="en-US" dirty="0"/>
          </a:p>
        </p:txBody>
      </p:sp>
      <p:sp>
        <p:nvSpPr>
          <p:cNvPr id="11" name="文本框 10">
            <a:extLst>
              <a:ext uri="{FF2B5EF4-FFF2-40B4-BE49-F238E27FC236}">
                <a16:creationId xmlns:a16="http://schemas.microsoft.com/office/drawing/2014/main" id="{2E26560C-A9A1-49E6-B389-9DDD0D453067}"/>
              </a:ext>
            </a:extLst>
          </p:cNvPr>
          <p:cNvSpPr txBox="1"/>
          <p:nvPr/>
        </p:nvSpPr>
        <p:spPr>
          <a:xfrm>
            <a:off x="876299" y="5190066"/>
            <a:ext cx="4931833" cy="1477328"/>
          </a:xfrm>
          <a:prstGeom prst="rect">
            <a:avLst/>
          </a:prstGeom>
          <a:noFill/>
        </p:spPr>
        <p:txBody>
          <a:bodyPr wrap="square" rtlCol="0">
            <a:spAutoFit/>
          </a:bodyPr>
          <a:lstStyle/>
          <a:p>
            <a:r>
              <a:rPr lang="en-US" altLang="zh-CN" dirty="0"/>
              <a:t>Dedicated hardware on the CPU chip called the memory management unit (MMU) translates virtual addresses on the fly, using a look-up table stored in main memory whose contents are managed by the operating system.</a:t>
            </a:r>
            <a:endParaRPr lang="zh-CN" altLang="en-US" dirty="0"/>
          </a:p>
        </p:txBody>
      </p:sp>
    </p:spTree>
    <p:extLst>
      <p:ext uri="{BB962C8B-B14F-4D97-AF65-F5344CB8AC3E}">
        <p14:creationId xmlns:p14="http://schemas.microsoft.com/office/powerpoint/2010/main" val="1302809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76</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49" y="386293"/>
            <a:ext cx="8155517"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How a VM system uses main memory as a cache</a:t>
            </a:r>
            <a:endParaRPr lang="zh-CN" altLang="en-US" sz="3200" dirty="0"/>
          </a:p>
        </p:txBody>
      </p:sp>
      <p:sp>
        <p:nvSpPr>
          <p:cNvPr id="4" name="文本框 3">
            <a:extLst>
              <a:ext uri="{FF2B5EF4-FFF2-40B4-BE49-F238E27FC236}">
                <a16:creationId xmlns:a16="http://schemas.microsoft.com/office/drawing/2014/main" id="{2A6F2014-554F-40D3-8809-19CAEA2D438D}"/>
              </a:ext>
            </a:extLst>
          </p:cNvPr>
          <p:cNvSpPr txBox="1"/>
          <p:nvPr/>
        </p:nvSpPr>
        <p:spPr>
          <a:xfrm>
            <a:off x="571500" y="1253067"/>
            <a:ext cx="8212667" cy="1477328"/>
          </a:xfrm>
          <a:prstGeom prst="rect">
            <a:avLst/>
          </a:prstGeom>
          <a:noFill/>
        </p:spPr>
        <p:txBody>
          <a:bodyPr wrap="square" rtlCol="0">
            <a:spAutoFit/>
          </a:bodyPr>
          <a:lstStyle/>
          <a:p>
            <a:r>
              <a:rPr lang="en-US" altLang="zh-CN" dirty="0"/>
              <a:t>partitioning the virtual memory into fixed-sized blocks called virtual pages (VPs)</a:t>
            </a:r>
          </a:p>
          <a:p>
            <a:endParaRPr lang="en-US" altLang="zh-CN" dirty="0"/>
          </a:p>
          <a:p>
            <a:r>
              <a:rPr lang="en-US" altLang="zh-CN" dirty="0"/>
              <a:t>Similarly, physical memory is partitioned into physical pages (PPs) / page frame</a:t>
            </a:r>
          </a:p>
          <a:p>
            <a:endParaRPr lang="en-US" altLang="zh-CN" dirty="0"/>
          </a:p>
          <a:p>
            <a:r>
              <a:rPr lang="en-US" altLang="zh-CN" dirty="0"/>
              <a:t>Each page is P = 2^p bytes in size</a:t>
            </a:r>
            <a:endParaRPr lang="zh-CN" altLang="en-US" dirty="0"/>
          </a:p>
        </p:txBody>
      </p:sp>
      <p:pic>
        <p:nvPicPr>
          <p:cNvPr id="6" name="图片 5">
            <a:extLst>
              <a:ext uri="{FF2B5EF4-FFF2-40B4-BE49-F238E27FC236}">
                <a16:creationId xmlns:a16="http://schemas.microsoft.com/office/drawing/2014/main" id="{C28E5F47-B1E4-4446-90BD-10A082B9D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03" y="2858371"/>
            <a:ext cx="6744047" cy="3613336"/>
          </a:xfrm>
          <a:prstGeom prst="rect">
            <a:avLst/>
          </a:prstGeom>
        </p:spPr>
      </p:pic>
    </p:spTree>
    <p:extLst>
      <p:ext uri="{BB962C8B-B14F-4D97-AF65-F5344CB8AC3E}">
        <p14:creationId xmlns:p14="http://schemas.microsoft.com/office/powerpoint/2010/main" val="584528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77</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49" y="386293"/>
            <a:ext cx="8155517"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How a VM system uses main memory as a cache</a:t>
            </a:r>
            <a:endParaRPr lang="zh-CN" altLang="en-US" sz="3200" dirty="0"/>
          </a:p>
        </p:txBody>
      </p:sp>
      <p:sp>
        <p:nvSpPr>
          <p:cNvPr id="4" name="文本框 3">
            <a:extLst>
              <a:ext uri="{FF2B5EF4-FFF2-40B4-BE49-F238E27FC236}">
                <a16:creationId xmlns:a16="http://schemas.microsoft.com/office/drawing/2014/main" id="{2A6F2014-554F-40D3-8809-19CAEA2D438D}"/>
              </a:ext>
            </a:extLst>
          </p:cNvPr>
          <p:cNvSpPr txBox="1"/>
          <p:nvPr/>
        </p:nvSpPr>
        <p:spPr>
          <a:xfrm>
            <a:off x="571499" y="4828698"/>
            <a:ext cx="8212667" cy="2031325"/>
          </a:xfrm>
          <a:prstGeom prst="rect">
            <a:avLst/>
          </a:prstGeom>
          <a:noFill/>
        </p:spPr>
        <p:txBody>
          <a:bodyPr wrap="square" rtlCol="0">
            <a:spAutoFit/>
          </a:bodyPr>
          <a:lstStyle/>
          <a:p>
            <a:r>
              <a:rPr lang="en-US" altLang="zh-CN" b="1" dirty="0"/>
              <a:t>Unallocated</a:t>
            </a:r>
            <a:r>
              <a:rPr lang="en-US" altLang="zh-CN" dirty="0"/>
              <a:t>: Pages that have not yet been allocated (or created) by the VM system. Unallocated blocks do not have any data associated with them, and thus do not occupy any space on disk.</a:t>
            </a:r>
          </a:p>
          <a:p>
            <a:endParaRPr lang="en-US" altLang="zh-CN" dirty="0"/>
          </a:p>
          <a:p>
            <a:r>
              <a:rPr lang="en-US" altLang="zh-CN" b="1" dirty="0"/>
              <a:t>Cached</a:t>
            </a:r>
            <a:r>
              <a:rPr lang="en-US" altLang="zh-CN" dirty="0"/>
              <a:t>: Allocated pages that are currently cached in physical memory</a:t>
            </a:r>
          </a:p>
          <a:p>
            <a:endParaRPr lang="en-US" altLang="zh-CN" dirty="0"/>
          </a:p>
          <a:p>
            <a:r>
              <a:rPr lang="en-US" altLang="zh-CN" b="1" dirty="0" err="1"/>
              <a:t>Uncached</a:t>
            </a:r>
            <a:r>
              <a:rPr lang="en-US" altLang="zh-CN" dirty="0"/>
              <a:t>: Allocated pages that are not cached in physical memory.</a:t>
            </a:r>
            <a:endParaRPr lang="zh-CN" altLang="en-US" dirty="0"/>
          </a:p>
        </p:txBody>
      </p:sp>
      <p:pic>
        <p:nvPicPr>
          <p:cNvPr id="6" name="图片 5">
            <a:extLst>
              <a:ext uri="{FF2B5EF4-FFF2-40B4-BE49-F238E27FC236}">
                <a16:creationId xmlns:a16="http://schemas.microsoft.com/office/drawing/2014/main" id="{C28E5F47-B1E4-4446-90BD-10A082B9D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669" y="1165038"/>
            <a:ext cx="6744047" cy="3613336"/>
          </a:xfrm>
          <a:prstGeom prst="rect">
            <a:avLst/>
          </a:prstGeom>
        </p:spPr>
      </p:pic>
      <p:sp>
        <p:nvSpPr>
          <p:cNvPr id="5" name="文本框 4">
            <a:extLst>
              <a:ext uri="{FF2B5EF4-FFF2-40B4-BE49-F238E27FC236}">
                <a16:creationId xmlns:a16="http://schemas.microsoft.com/office/drawing/2014/main" id="{F4E78796-6CC7-4BA0-BBCA-ABA0A0C03644}"/>
              </a:ext>
            </a:extLst>
          </p:cNvPr>
          <p:cNvSpPr txBox="1"/>
          <p:nvPr/>
        </p:nvSpPr>
        <p:spPr>
          <a:xfrm>
            <a:off x="7912100" y="5844360"/>
            <a:ext cx="778933" cy="369332"/>
          </a:xfrm>
          <a:prstGeom prst="rect">
            <a:avLst/>
          </a:prstGeom>
          <a:noFill/>
        </p:spPr>
        <p:txBody>
          <a:bodyPr wrap="squar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1700221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7ED768-CB2E-4895-8C05-4ACDE0E6B244}"/>
              </a:ext>
            </a:extLst>
          </p:cNvPr>
          <p:cNvSpPr>
            <a:spLocks noGrp="1"/>
          </p:cNvSpPr>
          <p:nvPr>
            <p:ph type="sldNum" sz="quarter" idx="12"/>
          </p:nvPr>
        </p:nvSpPr>
        <p:spPr/>
        <p:txBody>
          <a:bodyPr/>
          <a:lstStyle/>
          <a:p>
            <a:fld id="{D7E73BF0-1322-481A-85B0-7D5783909D9E}" type="slidenum">
              <a:rPr lang="zh-TW" altLang="en-US" smtClean="0"/>
              <a:t>78</a:t>
            </a:fld>
            <a:endParaRPr lang="zh-TW" altLang="en-US"/>
          </a:p>
        </p:txBody>
      </p:sp>
      <p:sp>
        <p:nvSpPr>
          <p:cNvPr id="3" name="标题 1">
            <a:extLst>
              <a:ext uri="{FF2B5EF4-FFF2-40B4-BE49-F238E27FC236}">
                <a16:creationId xmlns:a16="http://schemas.microsoft.com/office/drawing/2014/main" id="{E3E5F3B0-2272-4A66-9B6C-129036B5424B}"/>
              </a:ext>
            </a:extLst>
          </p:cNvPr>
          <p:cNvSpPr txBox="1">
            <a:spLocks/>
          </p:cNvSpPr>
          <p:nvPr/>
        </p:nvSpPr>
        <p:spPr>
          <a:xfrm>
            <a:off x="628649" y="386293"/>
            <a:ext cx="8155517"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Page table</a:t>
            </a:r>
            <a:endParaRPr lang="zh-CN" altLang="en-US" sz="3200" dirty="0"/>
          </a:p>
        </p:txBody>
      </p:sp>
      <p:pic>
        <p:nvPicPr>
          <p:cNvPr id="8" name="图片 7">
            <a:extLst>
              <a:ext uri="{FF2B5EF4-FFF2-40B4-BE49-F238E27FC236}">
                <a16:creationId xmlns:a16="http://schemas.microsoft.com/office/drawing/2014/main" id="{5E9D0699-9238-4EAD-B296-94D563C62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870" y="1163664"/>
            <a:ext cx="6196730" cy="4439288"/>
          </a:xfrm>
          <a:prstGeom prst="rect">
            <a:avLst/>
          </a:prstGeom>
        </p:spPr>
      </p:pic>
      <p:sp>
        <p:nvSpPr>
          <p:cNvPr id="9" name="文本框 8">
            <a:extLst>
              <a:ext uri="{FF2B5EF4-FFF2-40B4-BE49-F238E27FC236}">
                <a16:creationId xmlns:a16="http://schemas.microsoft.com/office/drawing/2014/main" id="{EBB7F3A0-FE83-448F-93E6-4F3DD45B4C5C}"/>
              </a:ext>
            </a:extLst>
          </p:cNvPr>
          <p:cNvSpPr txBox="1"/>
          <p:nvPr/>
        </p:nvSpPr>
        <p:spPr>
          <a:xfrm>
            <a:off x="774700" y="5164667"/>
            <a:ext cx="3725333" cy="1477328"/>
          </a:xfrm>
          <a:prstGeom prst="rect">
            <a:avLst/>
          </a:prstGeom>
          <a:noFill/>
        </p:spPr>
        <p:txBody>
          <a:bodyPr wrap="square" rtlCol="0">
            <a:spAutoFit/>
          </a:bodyPr>
          <a:lstStyle/>
          <a:p>
            <a:r>
              <a:rPr lang="en-US" altLang="zh-CN" dirty="0"/>
              <a:t>A page table is an array of page table entries (PTEs)</a:t>
            </a:r>
          </a:p>
          <a:p>
            <a:endParaRPr lang="en-US" altLang="zh-CN" dirty="0"/>
          </a:p>
          <a:p>
            <a:r>
              <a:rPr lang="en-US" altLang="zh-CN" dirty="0"/>
              <a:t>Each PTE consists of a valid bit and an n-bit address field</a:t>
            </a:r>
            <a:endParaRPr lang="zh-CN" altLang="en-US" dirty="0"/>
          </a:p>
        </p:txBody>
      </p:sp>
      <p:sp>
        <p:nvSpPr>
          <p:cNvPr id="10" name="文本框 9">
            <a:extLst>
              <a:ext uri="{FF2B5EF4-FFF2-40B4-BE49-F238E27FC236}">
                <a16:creationId xmlns:a16="http://schemas.microsoft.com/office/drawing/2014/main" id="{CBBB75A5-9D23-4BC4-BF92-B682205B44F1}"/>
              </a:ext>
            </a:extLst>
          </p:cNvPr>
          <p:cNvSpPr txBox="1"/>
          <p:nvPr/>
        </p:nvSpPr>
        <p:spPr>
          <a:xfrm>
            <a:off x="7078134" y="6161088"/>
            <a:ext cx="753534" cy="369332"/>
          </a:xfrm>
          <a:prstGeom prst="rect">
            <a:avLst/>
          </a:prstGeom>
          <a:noFill/>
        </p:spPr>
        <p:txBody>
          <a:bodyPr wrap="squar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38562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zh-CN">
                <a:ea typeface="宋体" panose="02010600030101010101" pitchFamily="2" charset="-122"/>
              </a:rPr>
              <a:t>Key terms</a:t>
            </a:r>
          </a:p>
        </p:txBody>
      </p:sp>
      <p:sp>
        <p:nvSpPr>
          <p:cNvPr id="26626" name="Content Placeholder 2"/>
          <p:cNvSpPr>
            <a:spLocks noGrp="1"/>
          </p:cNvSpPr>
          <p:nvPr>
            <p:ph idx="1"/>
          </p:nvPr>
        </p:nvSpPr>
        <p:spPr/>
        <p:txBody>
          <a:bodyPr/>
          <a:lstStyle/>
          <a:p>
            <a:r>
              <a:rPr lang="en-US" altLang="zh-CN" b="1" dirty="0">
                <a:solidFill>
                  <a:srgbClr val="0000FF"/>
                </a:solidFill>
                <a:ea typeface="宋体" panose="02010600030101010101" pitchFamily="2" charset="-122"/>
              </a:rPr>
              <a:t>Register</a:t>
            </a:r>
            <a:r>
              <a:rPr lang="en-US" altLang="zh-CN" dirty="0">
                <a:ea typeface="宋体" panose="02010600030101010101" pitchFamily="2" charset="-122"/>
              </a:rPr>
              <a:t> – very fast storage, </a:t>
            </a:r>
            <a:r>
              <a:rPr lang="en-US" altLang="zh-CN" dirty="0">
                <a:solidFill>
                  <a:srgbClr val="FF0000"/>
                </a:solidFill>
                <a:ea typeface="宋体" panose="02010600030101010101" pitchFamily="2" charset="-122"/>
              </a:rPr>
              <a:t>part of the CPU.</a:t>
            </a:r>
            <a:br>
              <a:rPr lang="en-US" altLang="zh-CN" dirty="0">
                <a:solidFill>
                  <a:srgbClr val="FF0000"/>
                </a:solidFill>
                <a:ea typeface="宋体" panose="02010600030101010101" pitchFamily="2" charset="-122"/>
              </a:rPr>
            </a:br>
            <a:endParaRPr lang="en-US" altLang="zh-CN" dirty="0">
              <a:solidFill>
                <a:srgbClr val="FF0000"/>
              </a:solidFill>
              <a:ea typeface="宋体" panose="02010600030101010101" pitchFamily="2" charset="-122"/>
            </a:endParaRPr>
          </a:p>
          <a:p>
            <a:r>
              <a:rPr lang="en-US" altLang="zh-CN" b="1" dirty="0">
                <a:solidFill>
                  <a:srgbClr val="0000FF"/>
                </a:solidFill>
                <a:ea typeface="宋体" panose="02010600030101010101" pitchFamily="2" charset="-122"/>
              </a:rPr>
              <a:t>Program counter </a:t>
            </a:r>
            <a:r>
              <a:rPr lang="en-US" altLang="zh-CN" dirty="0">
                <a:ea typeface="宋体" panose="02010600030101010101" pitchFamily="2" charset="-122"/>
              </a:rPr>
              <a:t>– stores address of the next instruction to be executed.</a:t>
            </a:r>
            <a:br>
              <a:rPr lang="en-US" altLang="zh-CN" dirty="0">
                <a:ea typeface="宋体" panose="02010600030101010101" pitchFamily="2" charset="-122"/>
              </a:rPr>
            </a:br>
            <a:endParaRPr lang="en-US" altLang="zh-CN" dirty="0">
              <a:ea typeface="宋体" panose="02010600030101010101" pitchFamily="2" charset="-122"/>
            </a:endParaRPr>
          </a:p>
          <a:p>
            <a:r>
              <a:rPr lang="en-US" altLang="zh-CN" b="1" dirty="0">
                <a:solidFill>
                  <a:srgbClr val="0000FF"/>
                </a:solidFill>
                <a:ea typeface="宋体" panose="02010600030101010101" pitchFamily="2" charset="-122"/>
              </a:rPr>
              <a:t>Bus</a:t>
            </a:r>
            <a:r>
              <a:rPr lang="en-US" altLang="zh-CN" dirty="0">
                <a:ea typeface="宋体" panose="02010600030101010101" pitchFamily="2" charset="-122"/>
              </a:rPr>
              <a:t> – wires and hardware that connects the CPU and memory.</a:t>
            </a:r>
          </a:p>
          <a:p>
            <a:endParaRPr lang="en-US" altLang="zh-CN" dirty="0">
              <a:ea typeface="宋体" panose="02010600030101010101" pitchFamily="2" charset="-122"/>
            </a:endParaRPr>
          </a:p>
        </p:txBody>
      </p:sp>
      <p:pic>
        <p:nvPicPr>
          <p:cNvPr id="26628" name="Picture 17" descr="C:\Documents and Settings\liszka\Local Settings\Temporary Internet Files\Content.IE5\Q7HGDQRM\MC90038873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4941888"/>
            <a:ext cx="18288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8</a:t>
            </a:fld>
            <a:endParaRPr lang="zh-TW" altLang="en-US"/>
          </a:p>
        </p:txBody>
      </p:sp>
    </p:spTree>
    <p:extLst>
      <p:ext uri="{BB962C8B-B14F-4D97-AF65-F5344CB8AC3E}">
        <p14:creationId xmlns:p14="http://schemas.microsoft.com/office/powerpoint/2010/main" val="972746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96975"/>
            <a:ext cx="3328988"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92375"/>
            <a:ext cx="396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angle 8"/>
          <p:cNvSpPr/>
          <p:nvPr/>
        </p:nvSpPr>
        <p:spPr>
          <a:xfrm>
            <a:off x="1116013" y="1052513"/>
            <a:ext cx="1484312"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memory</a:t>
            </a:r>
            <a:endParaRPr lang="en-US" dirty="0"/>
          </a:p>
        </p:txBody>
      </p:sp>
      <p:sp>
        <p:nvSpPr>
          <p:cNvPr id="10" name="Rectangle 9"/>
          <p:cNvSpPr/>
          <p:nvPr/>
        </p:nvSpPr>
        <p:spPr>
          <a:xfrm>
            <a:off x="4500563" y="5084763"/>
            <a:ext cx="942975" cy="523875"/>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kern="0" dirty="0">
                <a:latin typeface="Arial"/>
              </a:rPr>
              <a:t>CPU</a:t>
            </a:r>
            <a:endParaRPr lang="en-US" dirty="0"/>
          </a:p>
        </p:txBody>
      </p:sp>
      <p:sp>
        <p:nvSpPr>
          <p:cNvPr id="13" name="Rectangle 12"/>
          <p:cNvSpPr/>
          <p:nvPr/>
        </p:nvSpPr>
        <p:spPr>
          <a:xfrm>
            <a:off x="3779838" y="2349500"/>
            <a:ext cx="1905000" cy="522288"/>
          </a:xfrm>
          <a:prstGeom prst="rect">
            <a:avLst/>
          </a:prstGeom>
        </p:spPr>
        <p:txBody>
          <a:bodyPr wrap="none">
            <a:spAutoFit/>
          </a:bodyPr>
          <a:lstStyle/>
          <a:p>
            <a:pPr>
              <a:spcBef>
                <a:spcPct val="20000"/>
              </a:spcBef>
              <a:buClr>
                <a:schemeClr val="tx1"/>
              </a:buClr>
              <a:buSzPct val="60000"/>
              <a:buFont typeface="Wingdings" pitchFamily="2" charset="2"/>
              <a:buNone/>
              <a:defRPr/>
            </a:pPr>
            <a:r>
              <a:rPr lang="en-US" sz="2800" b="1" kern="0" dirty="0">
                <a:solidFill>
                  <a:srgbClr val="C00000"/>
                </a:solidFill>
                <a:latin typeface="Arial"/>
              </a:rPr>
              <a:t>fetch/read</a:t>
            </a:r>
            <a:endParaRPr lang="en-US" b="1" dirty="0">
              <a:solidFill>
                <a:srgbClr val="C00000"/>
              </a:solidFill>
            </a:endParaRPr>
          </a:p>
        </p:txBody>
      </p:sp>
      <p:pic>
        <p:nvPicPr>
          <p:cNvPr id="27655" name="Picture 6" descr="C:\Documents and Settings\liszka\Local Settings\Temporary Internet Files\Content.IE5\3X5GU20H\MC90043980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060575"/>
            <a:ext cx="2671762"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D7E73BF0-1322-481A-85B0-7D5783909D9E}" type="slidenum">
              <a:rPr lang="zh-TW" altLang="en-US" smtClean="0"/>
              <a:t>9</a:t>
            </a:fld>
            <a:endParaRPr lang="zh-TW" altLang="en-US"/>
          </a:p>
        </p:txBody>
      </p:sp>
    </p:spTree>
    <p:extLst>
      <p:ext uri="{BB962C8B-B14F-4D97-AF65-F5344CB8AC3E}">
        <p14:creationId xmlns:p14="http://schemas.microsoft.com/office/powerpoint/2010/main" val="2535789374"/>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1443</TotalTime>
  <Words>2669</Words>
  <Application>Microsoft Office PowerPoint</Application>
  <PresentationFormat>全屏显示(4:3)</PresentationFormat>
  <Paragraphs>407</Paragraphs>
  <Slides>78</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78</vt:i4>
      </vt:variant>
    </vt:vector>
  </HeadingPairs>
  <TitlesOfParts>
    <vt:vector size="88" baseType="lpstr">
      <vt:lpstr>Gungsuh</vt:lpstr>
      <vt:lpstr>微软雅黑</vt:lpstr>
      <vt:lpstr>Arial</vt:lpstr>
      <vt:lpstr>Arial Black</vt:lpstr>
      <vt:lpstr>Bell MT</vt:lpstr>
      <vt:lpstr>Bodoni MT</vt:lpstr>
      <vt:lpstr>Calibri</vt:lpstr>
      <vt:lpstr>Calibri Light</vt:lpstr>
      <vt:lpstr>Wingdings</vt:lpstr>
      <vt:lpstr>Office 佈景主題</vt:lpstr>
      <vt:lpstr>PowerPoint 演示文稿</vt:lpstr>
      <vt:lpstr>课程内容</vt:lpstr>
      <vt:lpstr>Some background</vt:lpstr>
      <vt:lpstr>Serial hardware and software</vt:lpstr>
      <vt:lpstr>The von Neumann Architecture</vt:lpstr>
      <vt:lpstr>Main memory</vt:lpstr>
      <vt:lpstr>Central processing unit (CPU)</vt:lpstr>
      <vt:lpstr>Key terms</vt:lpstr>
      <vt:lpstr>PowerPoint 演示文稿</vt:lpstr>
      <vt:lpstr>PowerPoint 演示文稿</vt:lpstr>
      <vt:lpstr>von Neumann bottleneck</vt:lpstr>
      <vt:lpstr>An operating system “process”</vt:lpstr>
      <vt:lpstr>Multitasking</vt:lpstr>
      <vt:lpstr>Threading </vt:lpstr>
      <vt:lpstr>A process and two threads</vt:lpstr>
      <vt:lpstr>Modifications to the von neumann model</vt:lpstr>
      <vt:lpstr>Basics of caching</vt:lpstr>
      <vt:lpstr>Principle of locality</vt:lpstr>
      <vt:lpstr>Principle of locality</vt:lpstr>
      <vt:lpstr>Levels of Cache</vt:lpstr>
      <vt:lpstr>Cache hit</vt:lpstr>
      <vt:lpstr>Cache miss</vt:lpstr>
      <vt:lpstr>Issues with cache</vt:lpstr>
      <vt:lpstr>Cache mappings</vt:lpstr>
      <vt:lpstr>n-way set associative</vt:lpstr>
      <vt:lpstr>Example </vt:lpstr>
      <vt:lpstr>Caches and programs</vt:lpstr>
      <vt:lpstr>Virtual memory (1)</vt:lpstr>
      <vt:lpstr>Virtual memory (2)</vt:lpstr>
      <vt:lpstr>Virtual memory (3)</vt:lpstr>
      <vt:lpstr>Virtual memory (4)</vt:lpstr>
      <vt:lpstr>Virtual page numbers</vt:lpstr>
      <vt:lpstr>Page table</vt:lpstr>
      <vt:lpstr>Translation-lookaside buffer (TLB)</vt:lpstr>
      <vt:lpstr>Translation-lookaside buffer (2)</vt:lpstr>
      <vt:lpstr>Instruction Level Parallelism (ILP)</vt:lpstr>
      <vt:lpstr>Instruction Level Parallelism (2)</vt:lpstr>
      <vt:lpstr>Pipelining</vt:lpstr>
      <vt:lpstr>Pipelining example (1)</vt:lpstr>
      <vt:lpstr>Pipelining example (2)</vt:lpstr>
      <vt:lpstr>Pipelining (3)</vt:lpstr>
      <vt:lpstr>Pipelining (4)</vt:lpstr>
      <vt:lpstr>Pipelining (5)</vt:lpstr>
      <vt:lpstr>Multiple Issue (1)</vt:lpstr>
      <vt:lpstr>Multiple Issue (2)</vt:lpstr>
      <vt:lpstr>Speculation (1) </vt:lpstr>
      <vt:lpstr>Speculation (2) </vt:lpstr>
      <vt:lpstr>Hardware multithreading (1)</vt:lpstr>
      <vt:lpstr>Hardware multithreading (2)</vt:lpstr>
      <vt:lpstr>Hardware multithreading (3)</vt:lpstr>
      <vt:lpstr>Hardware multithreading (3)</vt:lpstr>
      <vt:lpstr>PowerPoint 演示文稿</vt:lpstr>
      <vt:lpstr>Program, Process, Thread</vt:lpstr>
      <vt:lpstr>Program vs. Process</vt:lpstr>
      <vt:lpstr>PowerPoint 演示文稿</vt:lpstr>
      <vt:lpstr>Process vs. Thread</vt:lpstr>
      <vt:lpstr>PowerPoint 演示文稿</vt:lpstr>
      <vt:lpstr>Things to review</vt:lpstr>
      <vt:lpstr>Processes vs. Threads — Advantages and Disadvantages</vt:lpstr>
      <vt:lpstr>CPU, Core, Processor</vt:lpstr>
      <vt:lpstr>CPU vs. Core</vt:lpstr>
      <vt:lpstr>CPU vs. Core</vt:lpstr>
      <vt:lpstr>Processor vs. CPU</vt:lpstr>
      <vt:lpstr>PowerPoint 演示文稿</vt:lpstr>
      <vt:lpstr>Can a single process run in multiple cores?</vt:lpstr>
      <vt:lpstr>Can a single thread run in multiple cores?</vt:lpstr>
      <vt:lpstr>Concurrent vs. Parallel</vt:lpstr>
      <vt:lpstr>Concurrent vs. Parallel</vt:lpstr>
      <vt:lpstr>PowerPoint 演示文稿</vt:lpstr>
      <vt:lpstr>Parallel Computing vs. Concurrent Computing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Jones Wong</cp:lastModifiedBy>
  <cp:revision>360</cp:revision>
  <dcterms:created xsi:type="dcterms:W3CDTF">2016-04-30T07:31:53Z</dcterms:created>
  <dcterms:modified xsi:type="dcterms:W3CDTF">2024-02-28T03:59:03Z</dcterms:modified>
</cp:coreProperties>
</file>